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81" r:id="rId17"/>
    <p:sldId id="282" r:id="rId18"/>
    <p:sldId id="283" r:id="rId19"/>
    <p:sldId id="272" r:id="rId20"/>
    <p:sldId id="273" r:id="rId21"/>
    <p:sldId id="274" r:id="rId22"/>
    <p:sldId id="275" r:id="rId23"/>
    <p:sldId id="276" r:id="rId24"/>
    <p:sldId id="279" r:id="rId25"/>
    <p:sldId id="277" r:id="rId26"/>
    <p:sldId id="278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0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592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919"/>
            <a:ext cx="3169920" cy="48228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 smtClean="0"/>
              <a:t>VA Benefits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11" y="9118919"/>
            <a:ext cx="3169920" cy="48228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A1BAD1-A434-41FE-941C-C6C3E7AE9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0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CECB0-31F2-44DC-B36B-30BDA77F3873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45F8C-578F-4F39-8AFB-FFC73574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9432978-B8AE-449D-8E79-092A6FD62B9B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8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700CA67-2B6B-435D-8E9C-53862B7BDBCC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56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D6F9A5C-B2BC-466A-AD69-6E2DCCBC667B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3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4B8B7A-887A-4893-997B-A9E9C31EFD3C}" type="slidenum">
              <a:rPr lang="en-US" altLang="en-US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7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3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05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2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0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8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4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efits.com/veterans-disability/va-disability-pay-char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94549" cy="5786437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554867" cy="1524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04800"/>
            <a:ext cx="76504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Compensation:</a:t>
            </a:r>
            <a:r>
              <a:rPr sz="3600" spc="-20" dirty="0"/>
              <a:t> </a:t>
            </a:r>
            <a:r>
              <a:rPr lang="en-US" sz="3600" spc="-20" dirty="0" smtClean="0"/>
              <a:t/>
            </a:r>
            <a:br>
              <a:rPr lang="en-US" sz="3600" spc="-20" dirty="0" smtClean="0"/>
            </a:br>
            <a:r>
              <a:rPr sz="3600" dirty="0" smtClean="0"/>
              <a:t>In-service</a:t>
            </a:r>
            <a:r>
              <a:rPr sz="3600" spc="-45" dirty="0" smtClean="0"/>
              <a:t> </a:t>
            </a:r>
            <a:r>
              <a:rPr sz="3600" dirty="0"/>
              <a:t>injury</a:t>
            </a:r>
            <a:r>
              <a:rPr sz="3600" spc="-35" dirty="0"/>
              <a:t> </a:t>
            </a:r>
            <a:r>
              <a:rPr sz="3600" spc="-5" dirty="0"/>
              <a:t>or</a:t>
            </a:r>
            <a:r>
              <a:rPr sz="3600" spc="5" dirty="0"/>
              <a:t> </a:t>
            </a:r>
            <a:r>
              <a:rPr sz="3600" spc="-5" dirty="0"/>
              <a:t>illness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057400"/>
            <a:ext cx="7959725" cy="36283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105" marR="379730" indent="-320040">
              <a:lnSpc>
                <a:spcPts val="2920"/>
              </a:lnSpc>
              <a:spcBef>
                <a:spcPts val="459"/>
              </a:spcBef>
              <a:buClr>
                <a:srgbClr val="C0504D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  <a:tab pos="7239000" algn="l"/>
              </a:tabLst>
            </a:pP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ncu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700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700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2700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27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7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</a:t>
            </a:r>
            <a:r>
              <a:rPr sz="27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7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du</a:t>
            </a:r>
            <a:r>
              <a:rPr sz="2700" spc="-10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i</a:t>
            </a:r>
            <a:r>
              <a:rPr sz="2700" spc="-5" dirty="0">
                <a:latin typeface="Calibri"/>
                <a:cs typeface="Calibri"/>
              </a:rPr>
              <a:t>n</a:t>
            </a:r>
            <a:r>
              <a:rPr sz="2700" dirty="0">
                <a:latin typeface="Calibri"/>
                <a:cs typeface="Calibri"/>
              </a:rPr>
              <a:t>g mili</a:t>
            </a:r>
            <a:r>
              <a:rPr sz="2700" spc="-45" dirty="0">
                <a:latin typeface="Calibri"/>
                <a:cs typeface="Calibri"/>
              </a:rPr>
              <a:t>t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y se</a:t>
            </a:r>
            <a:r>
              <a:rPr sz="2700" spc="15" dirty="0">
                <a:latin typeface="Calibri"/>
                <a:cs typeface="Calibri"/>
              </a:rPr>
              <a:t>r</a:t>
            </a:r>
            <a:r>
              <a:rPr sz="2700" dirty="0">
                <a:latin typeface="Calibri"/>
                <a:cs typeface="Calibri"/>
              </a:rPr>
              <a:t>vi</a:t>
            </a:r>
            <a:r>
              <a:rPr sz="2700" spc="-5" dirty="0">
                <a:latin typeface="Calibri"/>
                <a:cs typeface="Calibri"/>
              </a:rPr>
              <a:t>c</a:t>
            </a:r>
            <a:r>
              <a:rPr sz="2700" dirty="0">
                <a:latin typeface="Calibri"/>
                <a:cs typeface="Calibri"/>
              </a:rPr>
              <a:t>e.	</a:t>
            </a:r>
            <a:r>
              <a:rPr sz="2700" spc="-5" dirty="0">
                <a:latin typeface="Calibri"/>
                <a:cs typeface="Calibri"/>
              </a:rPr>
              <a:t>A</a:t>
            </a:r>
            <a:r>
              <a:rPr sz="2700" dirty="0">
                <a:latin typeface="Calibri"/>
                <a:cs typeface="Calibri"/>
              </a:rPr>
              <a:t>s  </a:t>
            </a:r>
            <a:r>
              <a:rPr sz="2700" spc="-5" dirty="0">
                <a:latin typeface="Calibri"/>
                <a:cs typeface="Calibri"/>
              </a:rPr>
              <a:t>shown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by:</a:t>
            </a:r>
            <a:endParaRPr sz="2700" dirty="0">
              <a:latin typeface="Calibri"/>
              <a:cs typeface="Calibri"/>
            </a:endParaRPr>
          </a:p>
          <a:p>
            <a:pPr marL="652780" marR="21590" indent="-274320">
              <a:lnSpc>
                <a:spcPts val="2590"/>
              </a:lnSpc>
              <a:spcBef>
                <a:spcPts val="605"/>
              </a:spcBef>
            </a:pPr>
            <a:r>
              <a:rPr sz="1650" spc="2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650" spc="24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Lay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 of</a:t>
            </a:r>
            <a:r>
              <a:rPr sz="2400" spc="-10" dirty="0">
                <a:latin typeface="Calibri"/>
                <a:cs typeface="Calibri"/>
              </a:rPr>
              <a:t> event,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corroborated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objective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standards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events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combat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PTSD.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38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CFR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§</a:t>
            </a:r>
          </a:p>
          <a:p>
            <a:pPr marL="652780">
              <a:lnSpc>
                <a:spcPts val="1750"/>
              </a:lnSpc>
            </a:pPr>
            <a:r>
              <a:rPr sz="1600" spc="-5" dirty="0">
                <a:latin typeface="Calibri"/>
                <a:cs typeface="Calibri"/>
              </a:rPr>
              <a:t>3.204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(d,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f)</a:t>
            </a:r>
            <a:endParaRPr sz="16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59"/>
              </a:spcBef>
            </a:pPr>
            <a:r>
              <a:rPr sz="1650" spc="2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650" spc="2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Medical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illness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service.</a:t>
            </a:r>
          </a:p>
          <a:p>
            <a:pPr marL="652780" marR="5080" indent="-274955">
              <a:lnSpc>
                <a:spcPct val="94500"/>
              </a:lnSpc>
              <a:spcBef>
                <a:spcPts val="470"/>
              </a:spcBef>
              <a:tabLst>
                <a:tab pos="7766684" algn="l"/>
              </a:tabLst>
            </a:pPr>
            <a:r>
              <a:rPr sz="1650" spc="2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650" spc="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650" spc="-16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ce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ill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	</a:t>
            </a:r>
            <a:r>
              <a:rPr sz="1400" spc="-5" dirty="0">
                <a:latin typeface="Calibri"/>
                <a:cs typeface="Calibri"/>
              </a:rPr>
              <a:t>38  </a:t>
            </a:r>
            <a:r>
              <a:rPr sz="1400" dirty="0">
                <a:latin typeface="Calibri"/>
                <a:cs typeface="Calibri"/>
              </a:rPr>
              <a:t>CFR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§ §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3.307,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3.309</a:t>
            </a:r>
            <a:endParaRPr sz="14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245"/>
              </a:spcBef>
            </a:pPr>
            <a:r>
              <a:rPr sz="1650" spc="2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650" spc="229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Presumption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soundness.</a:t>
            </a:r>
            <a:endParaRPr sz="24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360"/>
              </a:spcBef>
              <a:buClr>
                <a:srgbClr val="C0504D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Calibri"/>
                <a:cs typeface="Calibri"/>
              </a:rPr>
              <a:t>Not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result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willful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7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misconduct</a:t>
            </a:r>
            <a:r>
              <a:rPr sz="2700" spc="-5" dirty="0">
                <a:latin typeface="Calibri"/>
                <a:cs typeface="Calibri"/>
              </a:rPr>
              <a:t>.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38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CFR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§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3.301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85885"/>
            <a:ext cx="747839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Compensation:</a:t>
            </a:r>
            <a:r>
              <a:rPr sz="4400" spc="-40" dirty="0"/>
              <a:t> </a:t>
            </a:r>
            <a:r>
              <a:rPr lang="en-US" sz="4400" spc="-40" dirty="0" smtClean="0"/>
              <a:t/>
            </a:r>
            <a:br>
              <a:rPr lang="en-US" sz="4400" spc="-40" dirty="0" smtClean="0"/>
            </a:br>
            <a:r>
              <a:rPr sz="4400" spc="-15" dirty="0" smtClean="0"/>
              <a:t>Current</a:t>
            </a:r>
            <a:r>
              <a:rPr sz="4400" dirty="0" smtClean="0"/>
              <a:t> </a:t>
            </a:r>
            <a:r>
              <a:rPr sz="4400" spc="-5" dirty="0"/>
              <a:t>disability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286000"/>
            <a:ext cx="4916805" cy="250698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" dirty="0">
                <a:latin typeface="Calibri"/>
                <a:cs typeface="Calibri"/>
              </a:rPr>
              <a:t>Current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diagnosis</a:t>
            </a:r>
          </a:p>
          <a:p>
            <a:pPr marL="377825">
              <a:lnSpc>
                <a:spcPct val="100000"/>
              </a:lnSpc>
              <a:spcBef>
                <a:spcPts val="620"/>
              </a:spcBef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6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DSM-V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mental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disability</a:t>
            </a:r>
          </a:p>
          <a:p>
            <a:pPr marL="332740" indent="-320040">
              <a:lnSpc>
                <a:spcPct val="100000"/>
              </a:lnSpc>
              <a:spcBef>
                <a:spcPts val="68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Calibri"/>
                <a:cs typeface="Calibri"/>
              </a:rPr>
              <a:t>Non-compensable:</a:t>
            </a:r>
            <a:endParaRPr sz="29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615"/>
              </a:spcBef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6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Personality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disorders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600"/>
              </a:spcBef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7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Adjustment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disorders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910268"/>
            <a:ext cx="67762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Compensation:</a:t>
            </a:r>
            <a:r>
              <a:rPr sz="4400" spc="-85" dirty="0"/>
              <a:t> </a:t>
            </a:r>
            <a:r>
              <a:rPr sz="4400" spc="-15" dirty="0">
                <a:latin typeface="MS PGothic"/>
                <a:cs typeface="MS PGothic"/>
              </a:rPr>
              <a:t>“</a:t>
            </a:r>
            <a:r>
              <a:rPr sz="4400" spc="-15" dirty="0"/>
              <a:t>Nexus</a:t>
            </a:r>
            <a:r>
              <a:rPr sz="4400" spc="-15" dirty="0">
                <a:latin typeface="MS PGothic"/>
                <a:cs typeface="MS PGothic"/>
              </a:rPr>
              <a:t>”</a:t>
            </a:r>
            <a:endParaRPr sz="4400" dirty="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905000"/>
            <a:ext cx="7846059" cy="403097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Causal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relationship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between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in-service injury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present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disability.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Theories</a:t>
            </a:r>
            <a:r>
              <a:rPr sz="2200" b="1" u="sng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2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connection</a:t>
            </a:r>
            <a:r>
              <a:rPr sz="2200" spc="-10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652780" indent="-274955">
              <a:lnSpc>
                <a:spcPct val="100000"/>
              </a:lnSpc>
              <a:spcBef>
                <a:spcPts val="130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spc="5" dirty="0">
                <a:latin typeface="Calibri"/>
                <a:cs typeface="Calibri"/>
              </a:rPr>
              <a:t>“Direct”</a:t>
            </a:r>
            <a:endParaRPr sz="20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80"/>
              </a:spcBef>
              <a:buClr>
                <a:srgbClr val="C0504D"/>
              </a:buClr>
              <a:buSzPct val="750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800" spc="-15" dirty="0">
                <a:latin typeface="Calibri"/>
                <a:cs typeface="Calibri"/>
              </a:rPr>
              <a:t>Typically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continuity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treatment.</a:t>
            </a:r>
            <a:endParaRPr sz="18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70"/>
              </a:spcBef>
              <a:buClr>
                <a:srgbClr val="C0504D"/>
              </a:buClr>
              <a:buSzPct val="750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800" spc="-10" dirty="0">
                <a:latin typeface="Calibri"/>
                <a:cs typeface="Calibri"/>
              </a:rPr>
              <a:t>“Chronic”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permanent.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continuity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treatment.</a:t>
            </a:r>
            <a:endParaRPr sz="18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60"/>
              </a:spcBef>
              <a:buClr>
                <a:srgbClr val="C0504D"/>
              </a:buClr>
              <a:buSzPct val="75000"/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1800" spc="-10" dirty="0">
                <a:latin typeface="Calibri"/>
                <a:cs typeface="Calibri"/>
              </a:rPr>
              <a:t>“Presumptive”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nexus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required.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38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CFR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§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§</a:t>
            </a:r>
            <a:r>
              <a:rPr sz="800" spc="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3.307-309</a:t>
            </a:r>
            <a:endParaRPr sz="1200" dirty="0">
              <a:latin typeface="Calibri"/>
              <a:cs typeface="Calibri"/>
            </a:endParaRPr>
          </a:p>
          <a:p>
            <a:pPr marL="652145" marR="5080" indent="-274320">
              <a:lnSpc>
                <a:spcPct val="80000"/>
              </a:lnSpc>
              <a:spcBef>
                <a:spcPts val="590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spc="-25" dirty="0">
                <a:latin typeface="Calibri"/>
                <a:cs typeface="Calibri"/>
              </a:rPr>
              <a:t>“Secondary.”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result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another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already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service-connected.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substance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abuse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mental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disabilities.</a:t>
            </a:r>
            <a:endParaRPr sz="2000" dirty="0">
              <a:latin typeface="Calibri"/>
              <a:cs typeface="Calibri"/>
            </a:endParaRPr>
          </a:p>
          <a:p>
            <a:pPr marL="652780" indent="-274955">
              <a:lnSpc>
                <a:spcPct val="100000"/>
              </a:lnSpc>
              <a:spcBef>
                <a:spcPts val="95"/>
              </a:spcBef>
              <a:buClr>
                <a:srgbClr val="4F81BC"/>
              </a:buClr>
              <a:buSzPct val="69047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100" spc="-25" dirty="0">
                <a:latin typeface="Calibri"/>
                <a:cs typeface="Calibri"/>
              </a:rPr>
              <a:t>“1151.”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Disability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due</a:t>
            </a:r>
            <a:r>
              <a:rPr sz="2100" spc="-10" dirty="0">
                <a:latin typeface="Calibri"/>
                <a:cs typeface="Calibri"/>
              </a:rPr>
              <a:t> to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0" dirty="0">
                <a:latin typeface="Calibri"/>
                <a:cs typeface="Calibri"/>
              </a:rPr>
              <a:t>VA</a:t>
            </a:r>
            <a:r>
              <a:rPr sz="2100" spc="-10" dirty="0">
                <a:latin typeface="Calibri"/>
                <a:cs typeface="Calibri"/>
              </a:rPr>
              <a:t> malpractice.</a:t>
            </a:r>
            <a:r>
              <a:rPr sz="2100" spc="4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39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USC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§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1151</a:t>
            </a:r>
            <a:endParaRPr sz="1600" dirty="0">
              <a:latin typeface="Calibri"/>
              <a:cs typeface="Calibri"/>
            </a:endParaRPr>
          </a:p>
          <a:p>
            <a:pPr marL="332105" marR="353695" indent="-320040">
              <a:lnSpc>
                <a:spcPts val="2110"/>
              </a:lnSpc>
              <a:spcBef>
                <a:spcPts val="690"/>
              </a:spcBef>
              <a:tabLst>
                <a:tab pos="2602865" algn="l"/>
              </a:tabLst>
            </a:pPr>
            <a:r>
              <a:rPr sz="2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Competent</a:t>
            </a:r>
            <a:r>
              <a:rPr sz="2200" b="1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evidence</a:t>
            </a:r>
            <a:r>
              <a:rPr sz="2200" spc="-5" dirty="0">
                <a:latin typeface="Calibri"/>
                <a:cs typeface="Calibri"/>
              </a:rPr>
              <a:t>.	</a:t>
            </a:r>
            <a:r>
              <a:rPr sz="2200" spc="-15" dirty="0">
                <a:latin typeface="Calibri"/>
                <a:cs typeface="Calibri"/>
              </a:rPr>
              <a:t>Must</a:t>
            </a:r>
            <a:r>
              <a:rPr sz="2200" spc="-5" dirty="0">
                <a:latin typeface="Calibri"/>
                <a:cs typeface="Calibri"/>
              </a:rPr>
              <a:t> 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medical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opinion.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treatise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evidence,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given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much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weight.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22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Standard</a:t>
            </a:r>
            <a:r>
              <a:rPr sz="2200" spc="-15" dirty="0">
                <a:latin typeface="Calibri"/>
                <a:cs typeface="Calibri"/>
              </a:rPr>
              <a:t>.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85" dirty="0">
                <a:latin typeface="Calibri"/>
                <a:cs typeface="Calibri"/>
              </a:rPr>
              <a:t>“At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least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 </a:t>
            </a:r>
            <a:r>
              <a:rPr sz="2200" spc="-20" dirty="0">
                <a:latin typeface="Calibri"/>
                <a:cs typeface="Calibri"/>
              </a:rPr>
              <a:t>likely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not”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(50%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5" dirty="0">
                <a:latin typeface="Calibri"/>
                <a:cs typeface="Calibri"/>
              </a:rPr>
              <a:t>greater).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34565"/>
            <a:ext cx="618363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 smtClean="0"/>
              <a:t>Compensation</a:t>
            </a:r>
            <a:r>
              <a:rPr lang="en-US" sz="4400" spc="10" dirty="0"/>
              <a:t> </a:t>
            </a:r>
            <a:r>
              <a:rPr sz="4400" spc="-15" dirty="0" smtClean="0"/>
              <a:t>Rates</a:t>
            </a:r>
            <a:r>
              <a:rPr lang="en-US" sz="4400" spc="-15" dirty="0" smtClean="0"/>
              <a:t>:</a:t>
            </a:r>
            <a:r>
              <a:rPr sz="4400" spc="-20" dirty="0" smtClean="0"/>
              <a:t> </a:t>
            </a:r>
            <a:r>
              <a:rPr lang="en-US" sz="4400" spc="-20" dirty="0" smtClean="0"/>
              <a:t/>
            </a:r>
            <a:br>
              <a:rPr lang="en-US" sz="4400" spc="-20" dirty="0" smtClean="0"/>
            </a:br>
            <a:r>
              <a:rPr sz="2000" dirty="0" smtClean="0"/>
              <a:t>(</a:t>
            </a:r>
            <a:r>
              <a:rPr sz="2000" dirty="0"/>
              <a:t>as</a:t>
            </a:r>
            <a:r>
              <a:rPr sz="2000" spc="-10" dirty="0"/>
              <a:t> </a:t>
            </a:r>
            <a:r>
              <a:rPr sz="2000" dirty="0"/>
              <a:t>of</a:t>
            </a:r>
            <a:r>
              <a:rPr sz="2000" spc="-20" dirty="0"/>
              <a:t> </a:t>
            </a:r>
            <a:r>
              <a:rPr lang="en-US" sz="2000" spc="-5" dirty="0"/>
              <a:t>1</a:t>
            </a:r>
            <a:r>
              <a:rPr sz="2000" spc="-5" dirty="0" smtClean="0"/>
              <a:t>/</a:t>
            </a:r>
            <a:r>
              <a:rPr lang="en-US" sz="2000" spc="-5" dirty="0" smtClean="0"/>
              <a:t>2</a:t>
            </a:r>
            <a:r>
              <a:rPr sz="2000" spc="-5" dirty="0" smtClean="0"/>
              <a:t>1/</a:t>
            </a:r>
            <a:r>
              <a:rPr lang="en-US" sz="2000" spc="-5" dirty="0" smtClean="0"/>
              <a:t>22</a:t>
            </a:r>
            <a:r>
              <a:rPr sz="2000" spc="-5" dirty="0" smtClean="0"/>
              <a:t>)</a:t>
            </a:r>
            <a:endParaRPr sz="2000"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83355"/>
              </p:ext>
            </p:extLst>
          </p:nvPr>
        </p:nvGraphicFramePr>
        <p:xfrm>
          <a:off x="1049281" y="2055571"/>
          <a:ext cx="3281678" cy="351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Compensation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52.64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301.74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467.39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673.28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958.44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589529"/>
              </p:ext>
            </p:extLst>
          </p:nvPr>
        </p:nvGraphicFramePr>
        <p:xfrm>
          <a:off x="4553615" y="2055571"/>
          <a:ext cx="3281678" cy="351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Compensation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1,214.03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70%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529.95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80%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778.43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90%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$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1,</a:t>
                      </a: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998.52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100%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$</a:t>
                      </a: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3,332.06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6712" y="5721770"/>
            <a:ext cx="676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Veteran only rates listed… rates vary with dependent status</a:t>
            </a:r>
          </a:p>
          <a:p>
            <a:r>
              <a:rPr lang="en-US" sz="1600" dirty="0" smtClean="0">
                <a:hlinkClick r:id="rId2"/>
              </a:rPr>
              <a:t>Full rate list is available here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14401"/>
            <a:ext cx="6019800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</a:t>
            </a:r>
            <a:r>
              <a:rPr sz="4400" spc="-90" dirty="0"/>
              <a:t> </a:t>
            </a:r>
            <a:r>
              <a:rPr sz="4400" spc="-15" dirty="0"/>
              <a:t>Rates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067172"/>
            <a:ext cx="7965440" cy="35680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32740" indent="-320040" algn="just">
              <a:lnSpc>
                <a:spcPct val="100000"/>
              </a:lnSpc>
              <a:spcBef>
                <a:spcPts val="30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Criteria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75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250" spc="6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Measures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functional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loss</a:t>
            </a:r>
            <a:endParaRPr sz="1800" dirty="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65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250" spc="8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Based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schedule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38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CFR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§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4.40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et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seq.</a:t>
            </a:r>
            <a:endParaRPr sz="1300" dirty="0">
              <a:latin typeface="Calibri"/>
              <a:cs typeface="Calibri"/>
            </a:endParaRPr>
          </a:p>
          <a:p>
            <a:pPr marL="332740" indent="-320040" algn="just">
              <a:lnSpc>
                <a:spcPct val="100000"/>
              </a:lnSpc>
              <a:spcBef>
                <a:spcPts val="22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Duration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spc="4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temporary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permanent</a:t>
            </a:r>
            <a:endParaRPr sz="2000" dirty="0">
              <a:latin typeface="Calibri"/>
              <a:cs typeface="Calibri"/>
            </a:endParaRPr>
          </a:p>
          <a:p>
            <a:pPr marL="332740" indent="-320040" algn="just">
              <a:lnSpc>
                <a:spcPct val="100000"/>
              </a:lnSpc>
              <a:spcBef>
                <a:spcPts val="219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Combining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ratings</a:t>
            </a:r>
            <a:r>
              <a:rPr sz="2000" spc="-1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77825" algn="just">
              <a:lnSpc>
                <a:spcPct val="100000"/>
              </a:lnSpc>
              <a:spcBef>
                <a:spcPts val="175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  </a:t>
            </a:r>
            <a:r>
              <a:rPr sz="1250" spc="8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Consider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like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discount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discount.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38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CFR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700" spc="-5" dirty="0">
                <a:latin typeface="Calibri"/>
                <a:cs typeface="Calibri"/>
              </a:rPr>
              <a:t>§</a:t>
            </a:r>
            <a:r>
              <a:rPr sz="7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4.25</a:t>
            </a:r>
          </a:p>
          <a:p>
            <a:pPr marL="377825" algn="just">
              <a:lnSpc>
                <a:spcPct val="100000"/>
              </a:lnSpc>
              <a:spcBef>
                <a:spcPts val="165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250" spc="8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“pyramiding.”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38 </a:t>
            </a:r>
            <a:r>
              <a:rPr sz="1100" spc="-5" dirty="0">
                <a:latin typeface="Calibri"/>
                <a:cs typeface="Calibri"/>
              </a:rPr>
              <a:t>CFR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§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4.14</a:t>
            </a:r>
          </a:p>
          <a:p>
            <a:pPr marL="332740" indent="-320040" algn="just">
              <a:lnSpc>
                <a:spcPct val="100000"/>
              </a:lnSpc>
              <a:spcBef>
                <a:spcPts val="21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20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Supplements</a:t>
            </a:r>
            <a:endParaRPr sz="2000" dirty="0">
              <a:latin typeface="Calibri"/>
              <a:cs typeface="Calibri"/>
            </a:endParaRPr>
          </a:p>
          <a:p>
            <a:pPr marL="652145" marR="5080" indent="-274320" algn="just">
              <a:lnSpc>
                <a:spcPct val="80000"/>
              </a:lnSpc>
              <a:spcBef>
                <a:spcPts val="610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3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Total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Disability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Individual </a:t>
            </a:r>
            <a:r>
              <a:rPr sz="18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Unemployability (TDIU)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 If </a:t>
            </a:r>
            <a:r>
              <a:rPr sz="1800" spc="-5" dirty="0">
                <a:latin typeface="Calibri"/>
                <a:cs typeface="Calibri"/>
              </a:rPr>
              <a:t>one disability is </a:t>
            </a:r>
            <a:r>
              <a:rPr sz="1800" spc="-20" dirty="0">
                <a:latin typeface="Calibri"/>
                <a:cs typeface="Calibri"/>
              </a:rPr>
              <a:t>rated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60%, or multiples </a:t>
            </a:r>
            <a:r>
              <a:rPr sz="1800" dirty="0">
                <a:latin typeface="Calibri"/>
                <a:cs typeface="Calibri"/>
              </a:rPr>
              <a:t>add up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70%, then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increase to </a:t>
            </a:r>
            <a:r>
              <a:rPr sz="1800" spc="-5" dirty="0">
                <a:latin typeface="Calibri"/>
                <a:cs typeface="Calibri"/>
              </a:rPr>
              <a:t>100% if </a:t>
            </a:r>
            <a:r>
              <a:rPr sz="1800" spc="-10" dirty="0">
                <a:latin typeface="Calibri"/>
                <a:cs typeface="Calibri"/>
              </a:rPr>
              <a:t>combination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disabilities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allows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marginal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employment.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38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CFR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§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4.16-17,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VA</a:t>
            </a:r>
            <a:r>
              <a:rPr sz="1100" dirty="0">
                <a:latin typeface="Calibri"/>
                <a:cs typeface="Calibri"/>
              </a:rPr>
              <a:t> Form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21-8940</a:t>
            </a:r>
          </a:p>
          <a:p>
            <a:pPr marL="377825" algn="just">
              <a:lnSpc>
                <a:spcPct val="100000"/>
              </a:lnSpc>
              <a:spcBef>
                <a:spcPts val="165"/>
              </a:spcBef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250" spc="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Special Monthly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Compensation.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3662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cs typeface="Georgia" panose="02040502050405020303" pitchFamily="18" charset="0"/>
              </a:rPr>
              <a:t>What is Aide and Attendance?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3910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 may provide additional income in the form of an allowance to the basic benefit if the Veteran or the surviving spouse has a regular medical need for assistance or supervision due to disability. 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Allowances are granted for the regular need for "aide and attendance" or if the beneficiary is "housebound.“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Special Note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Aide and Attendance is an allowance paid </a:t>
            </a:r>
            <a:r>
              <a:rPr lang="en-US" alt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addition to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basic benefits of compensation or pension.  It is not a separate or stand-alone program.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8424863" y="6249988"/>
            <a:ext cx="490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831D8F-B983-4F8B-AB93-47D4D27BD089}" type="slidenum">
              <a:rPr lang="en-US" altLang="en-US" sz="10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cs typeface="Georgia" panose="02040502050405020303" pitchFamily="18" charset="0"/>
              </a:rPr>
              <a:t>What is Aide and Attendance? </a:t>
            </a:r>
            <a:r>
              <a:rPr lang="en-US" altLang="en-US" sz="2000" dirty="0" smtClean="0">
                <a:cs typeface="Georgia" panose="02040502050405020303" pitchFamily="18" charset="0"/>
              </a:rPr>
              <a:t>(continued)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5418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Aid and Attendance allowance is paid because a person, due to mental or physical disability, requires the regular aid and attendance of another person in conducting the basic activities of daily living, such as</a:t>
            </a:r>
          </a:p>
          <a:p>
            <a:pPr lvl="1">
              <a:buClr>
                <a:srgbClr val="C00000"/>
              </a:buClr>
              <a:buSzPct val="75000"/>
              <a:buFont typeface="Calibri" panose="020F0502020204030204" pitchFamily="34" charset="0"/>
              <a:buChar char="□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bathing</a:t>
            </a:r>
          </a:p>
          <a:p>
            <a:pPr lvl="1">
              <a:buClr>
                <a:srgbClr val="C00000"/>
              </a:buClr>
              <a:buSzPct val="75000"/>
              <a:buFont typeface="Calibri" panose="020F0502020204030204" pitchFamily="34" charset="0"/>
              <a:buChar char="□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dressing, and</a:t>
            </a:r>
          </a:p>
          <a:p>
            <a:pPr lvl="1">
              <a:buClr>
                <a:srgbClr val="C00000"/>
              </a:buClr>
              <a:buSzPct val="75000"/>
              <a:buFont typeface="Calibri" panose="020F0502020204030204" pitchFamily="34" charset="0"/>
              <a:buChar char="□"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going to the bathroom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Entitlement to the Aid and Attendance allowance extends to the Veteran, spouse, surviving parent(s), or surviving spouse.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References:  38 CFR § 3.350 and 38 CFR § 3.351</a:t>
            </a:r>
          </a:p>
          <a:p>
            <a:pPr eaLnBrk="1" hangingPunct="1"/>
            <a:endParaRPr lang="en-US" altLang="en-US" sz="2400" dirty="0" smtClean="0">
              <a:cs typeface="Georgia" panose="02040502050405020303" pitchFamily="18" charset="0"/>
            </a:endParaRPr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8424863" y="6249988"/>
            <a:ext cx="490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CC6BE5-D84D-46C2-A834-192B15BBBDEC}" type="slidenum">
              <a:rPr lang="en-US" altLang="en-US" sz="10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cs typeface="Georgia" panose="02040502050405020303" pitchFamily="18" charset="0"/>
              </a:rPr>
              <a:t>What is Aide and Attendance? </a:t>
            </a:r>
            <a:r>
              <a:rPr lang="en-US" altLang="en-US" sz="2000" dirty="0" smtClean="0">
                <a:cs typeface="Georgia" panose="02040502050405020303" pitchFamily="18" charset="0"/>
              </a:rPr>
              <a:t>(continued)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058988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Aid and Attendance may be granted when one or more conditions exists that requires additional caregiver support for the disability. 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Medical evidence is required unless someone is a patient in a nursing home, and then the requirement is waived. 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Submit </a:t>
            </a:r>
            <a:r>
              <a:rPr lang="en-US" alt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VA Form 21-2680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Examination for Housebound Status or Permanent need for Regular Aid and Attendance</a:t>
            </a:r>
            <a:endParaRPr lang="en-US" altLang="en-US" sz="24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8424863" y="6249988"/>
            <a:ext cx="490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29AE326-329C-4D5E-9B73-37E0CB5D478C}" type="slidenum">
              <a:rPr lang="en-US" altLang="en-US" sz="10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480060" y="228600"/>
            <a:ext cx="7543800" cy="14507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cs typeface="Georgia" panose="02040502050405020303" pitchFamily="18" charset="0"/>
              </a:rPr>
              <a:t>What is Aide and Attendance? </a:t>
            </a:r>
            <a:r>
              <a:rPr lang="en-US" altLang="en-US" sz="2000" dirty="0" smtClean="0">
                <a:cs typeface="Georgia" panose="02040502050405020303" pitchFamily="18" charset="0"/>
              </a:rPr>
              <a:t>(continued)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80060" y="1981200"/>
            <a:ext cx="8229600" cy="4535488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DOES VA PAY?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Service-Connected / Compensation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$2,973.86 100% disability compensation (for a single Veteran)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$3,328.70 Housebound (for a single Veteran)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$3,700.43 Aid and Attendance (for a single Veteran)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Service-Connected / Pension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$1,097.16 Maximum Annual Pension Rate (single Veteran)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$1,340.75 Housebound (max household income $16,089)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$1,830.16 Aid and Attendance (max household income $21,962)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cs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cs typeface="Georgia" panose="02040502050405020303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cs typeface="Georgia" panose="02040502050405020303" pitchFamily="18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8424863" y="6249988"/>
            <a:ext cx="4905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Georgia" panose="0204050205040502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Georgia" panose="02040502050405020303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BBF757-7EE1-4983-BEDB-6C938CFD467A}" type="slidenum">
              <a:rPr lang="en-US" altLang="en-US" sz="1000">
                <a:solidFill>
                  <a:srgbClr val="898989"/>
                </a:solidFill>
                <a:latin typeface="Georgia" panose="02040502050405020303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solidFill>
                <a:srgbClr val="89898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5539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Benefits</a:t>
            </a:r>
            <a:r>
              <a:rPr sz="4400" spc="-35" dirty="0"/>
              <a:t> for</a:t>
            </a:r>
            <a:r>
              <a:rPr sz="4400" spc="-15" dirty="0"/>
              <a:t> </a:t>
            </a:r>
            <a:r>
              <a:rPr sz="4400" spc="-5" dirty="0"/>
              <a:t>Dependents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905000"/>
            <a:ext cx="7979409" cy="435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5" dirty="0">
                <a:latin typeface="Calibri"/>
                <a:cs typeface="Calibri"/>
              </a:rPr>
              <a:t>Dependency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and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Indemnity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Compensation (DIC)</a:t>
            </a:r>
            <a:endParaRPr sz="25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8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Monthly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benefit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paid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eligible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survivors.</a:t>
            </a:r>
            <a:endParaRPr sz="22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30"/>
              </a:spcBef>
              <a:buClr>
                <a:srgbClr val="C0504D"/>
              </a:buClr>
              <a:buSzPct val="75000"/>
              <a:buFont typeface="Wingdings"/>
              <a:buChar char=""/>
              <a:tabLst>
                <a:tab pos="927100" algn="l"/>
              </a:tabLst>
            </a:pP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5" dirty="0">
                <a:latin typeface="Calibri"/>
                <a:cs typeface="Calibri"/>
              </a:rPr>
              <a:t> member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active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duty.</a:t>
            </a:r>
            <a:endParaRPr sz="2000" dirty="0">
              <a:latin typeface="Calibri"/>
              <a:cs typeface="Calibri"/>
            </a:endParaRPr>
          </a:p>
          <a:p>
            <a:pPr marL="927100" lvl="1" indent="-228600">
              <a:lnSpc>
                <a:spcPct val="100000"/>
              </a:lnSpc>
              <a:spcBef>
                <a:spcPts val="10"/>
              </a:spcBef>
              <a:buClr>
                <a:srgbClr val="C0504D"/>
              </a:buClr>
              <a:buSzPct val="75000"/>
              <a:buFont typeface="Wingdings"/>
              <a:buChar char=""/>
              <a:tabLst>
                <a:tab pos="927100" algn="l"/>
              </a:tabLst>
            </a:pPr>
            <a:r>
              <a:rPr sz="2000" spc="-25" dirty="0">
                <a:latin typeface="Calibri"/>
                <a:cs typeface="Calibri"/>
              </a:rPr>
              <a:t>Veteran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whose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death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resulted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dirty="0">
                <a:latin typeface="Calibri"/>
                <a:cs typeface="Calibri"/>
              </a:rPr>
              <a:t> a service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connected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condition.</a:t>
            </a:r>
            <a:endParaRPr sz="2000" dirty="0">
              <a:latin typeface="Calibri"/>
              <a:cs typeface="Calibri"/>
            </a:endParaRPr>
          </a:p>
          <a:p>
            <a:pPr marL="927100" marR="5080" lvl="1" indent="-228600">
              <a:lnSpc>
                <a:spcPct val="80000"/>
              </a:lnSpc>
              <a:spcBef>
                <a:spcPts val="505"/>
              </a:spcBef>
              <a:buClr>
                <a:srgbClr val="C0504D"/>
              </a:buClr>
              <a:buSzPct val="75000"/>
              <a:buFont typeface="Wingdings"/>
              <a:buChar char=""/>
              <a:tabLst>
                <a:tab pos="927100" algn="l"/>
              </a:tabLst>
            </a:pPr>
            <a:r>
              <a:rPr sz="2000" spc="-25" dirty="0">
                <a:latin typeface="Calibri"/>
                <a:cs typeface="Calibri"/>
              </a:rPr>
              <a:t>Veteran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whose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death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not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result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service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connected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condition, </a:t>
            </a:r>
            <a:r>
              <a:rPr sz="2000" dirty="0">
                <a:latin typeface="Calibri"/>
                <a:cs typeface="Calibri"/>
              </a:rPr>
              <a:t>but who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had </a:t>
            </a:r>
            <a:r>
              <a:rPr sz="2000" spc="-5" dirty="0">
                <a:latin typeface="Calibri"/>
                <a:cs typeface="Calibri"/>
              </a:rPr>
              <a:t>been receiving disability compensation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and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“totally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disabled”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15" dirty="0">
                <a:latin typeface="Calibri"/>
                <a:cs typeface="Calibri"/>
              </a:rPr>
              <a:t>years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immediately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death.</a:t>
            </a:r>
            <a:endParaRPr sz="20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8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spc="-10" dirty="0">
                <a:latin typeface="Calibri"/>
                <a:cs typeface="Calibri"/>
              </a:rPr>
              <a:t>Survivors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Pension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(“Death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Pension”)</a:t>
            </a:r>
            <a:endParaRPr sz="2500" dirty="0">
              <a:latin typeface="Calibri"/>
              <a:cs typeface="Calibri"/>
            </a:endParaRPr>
          </a:p>
          <a:p>
            <a:pPr marL="652780" marR="276225" indent="-274320">
              <a:lnSpc>
                <a:spcPts val="2110"/>
              </a:lnSpc>
              <a:spcBef>
                <a:spcPts val="59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Monthly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benefit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low-income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unremarried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surviving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spouse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and/or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unmarried</a:t>
            </a:r>
            <a:r>
              <a:rPr sz="2200" spc="-10" dirty="0">
                <a:latin typeface="Calibri"/>
                <a:cs typeface="Calibri"/>
              </a:rPr>
              <a:t> child(ren)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veteran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wartime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service.</a:t>
            </a:r>
            <a:endParaRPr sz="22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90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0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Current maximum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rate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$735 </a:t>
            </a:r>
            <a:r>
              <a:rPr sz="2200" spc="-10" dirty="0">
                <a:latin typeface="Calibri"/>
                <a:cs typeface="Calibri"/>
              </a:rPr>
              <a:t>per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month.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C0504D"/>
              </a:buClr>
              <a:buSzPct val="57692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300" spc="-5" dirty="0">
                <a:latin typeface="Calibri"/>
                <a:cs typeface="Calibri"/>
              </a:rPr>
              <a:t>Please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note,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this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list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is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not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exhaustive,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so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please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check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the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regulations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if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contacted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by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a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dependent.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681668"/>
            <a:ext cx="51760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5" dirty="0"/>
              <a:t>VA</a:t>
            </a:r>
            <a:r>
              <a:rPr sz="4400" spc="-55" dirty="0"/>
              <a:t> </a:t>
            </a:r>
            <a:r>
              <a:rPr sz="4400" spc="-10" dirty="0"/>
              <a:t>Benefits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018912" y="1735935"/>
            <a:ext cx="6524888" cy="41573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200" spc="-10" dirty="0">
                <a:latin typeface="Calibri"/>
                <a:cs typeface="Calibri"/>
              </a:rPr>
              <a:t>Pension</a:t>
            </a:r>
            <a:endParaRPr sz="2200" dirty="0">
              <a:latin typeface="Calibri"/>
              <a:cs typeface="Calibri"/>
            </a:endParaRPr>
          </a:p>
          <a:p>
            <a:pPr marL="652780" indent="-274320">
              <a:lnSpc>
                <a:spcPct val="100000"/>
              </a:lnSpc>
              <a:spcBef>
                <a:spcPts val="130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service-connected</a:t>
            </a:r>
            <a:endParaRPr sz="2000" dirty="0">
              <a:latin typeface="Calibri"/>
              <a:cs typeface="Calibri"/>
            </a:endParaRPr>
          </a:p>
          <a:p>
            <a:pPr marL="652780" indent="-274320">
              <a:lnSpc>
                <a:spcPct val="100000"/>
              </a:lnSpc>
              <a:spcBef>
                <a:spcPts val="120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tested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2200" spc="-5" dirty="0">
                <a:latin typeface="Calibri"/>
                <a:cs typeface="Calibri"/>
              </a:rPr>
              <a:t>Compensation</a:t>
            </a:r>
            <a:endParaRPr sz="2200" dirty="0">
              <a:latin typeface="Calibri"/>
              <a:cs typeface="Calibri"/>
            </a:endParaRPr>
          </a:p>
          <a:p>
            <a:pPr marL="652780" indent="-274320">
              <a:lnSpc>
                <a:spcPct val="100000"/>
              </a:lnSpc>
              <a:spcBef>
                <a:spcPts val="125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dirty="0">
                <a:latin typeface="Calibri"/>
                <a:cs typeface="Calibri"/>
              </a:rPr>
              <a:t>Service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connected</a:t>
            </a:r>
            <a:endParaRPr sz="2000" dirty="0">
              <a:latin typeface="Calibri"/>
              <a:cs typeface="Calibri"/>
            </a:endParaRPr>
          </a:p>
          <a:p>
            <a:pPr marL="652780" indent="-274320">
              <a:lnSpc>
                <a:spcPct val="100000"/>
              </a:lnSpc>
              <a:spcBef>
                <a:spcPts val="120"/>
              </a:spcBef>
              <a:buClr>
                <a:srgbClr val="4F81BC"/>
              </a:buClr>
              <a:buSzPct val="70000"/>
              <a:buFont typeface="Arial"/>
              <a:buChar char="–"/>
              <a:tabLst>
                <a:tab pos="652145" algn="l"/>
                <a:tab pos="652780" algn="l"/>
              </a:tabLst>
            </a:pP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tested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064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Benefits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Dependents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(DIC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Survivors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Pension)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Health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Care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200" spc="-15" dirty="0">
                <a:latin typeface="Calibri"/>
                <a:cs typeface="Calibri"/>
              </a:rPr>
              <a:t>Education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Training</a:t>
            </a:r>
            <a:endParaRPr sz="2200" dirty="0">
              <a:latin typeface="Calibri"/>
              <a:cs typeface="Calibri"/>
            </a:endParaRPr>
          </a:p>
          <a:p>
            <a:pPr marL="12700" marR="3524250">
              <a:lnSpc>
                <a:spcPct val="106400"/>
              </a:lnSpc>
              <a:spcBef>
                <a:spcPts val="10"/>
              </a:spcBef>
            </a:pPr>
            <a:r>
              <a:rPr sz="2200" spc="-5" dirty="0">
                <a:latin typeface="Calibri"/>
                <a:cs typeface="Calibri"/>
              </a:rPr>
              <a:t>Home Loan </a:t>
            </a:r>
            <a:r>
              <a:rPr sz="2200" spc="-15" dirty="0">
                <a:latin typeface="Calibri"/>
                <a:cs typeface="Calibri"/>
              </a:rPr>
              <a:t>Guaranty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Life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Insurance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200" spc="-5" dirty="0">
                <a:latin typeface="Calibri"/>
                <a:cs typeface="Calibri"/>
              </a:rPr>
              <a:t>Burial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Memorial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Services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910268"/>
            <a:ext cx="6623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How</a:t>
            </a:r>
            <a:r>
              <a:rPr sz="4400" spc="-35" dirty="0"/>
              <a:t> </a:t>
            </a:r>
            <a:r>
              <a:rPr sz="4400" spc="-25" dirty="0"/>
              <a:t>to</a:t>
            </a:r>
            <a:r>
              <a:rPr sz="4400" spc="5" dirty="0"/>
              <a:t> </a:t>
            </a:r>
            <a:r>
              <a:rPr sz="4400" spc="-40" dirty="0"/>
              <a:t>make</a:t>
            </a:r>
            <a:r>
              <a:rPr sz="4400" spc="-15" dirty="0"/>
              <a:t> </a:t>
            </a:r>
            <a:r>
              <a:rPr sz="4400" dirty="0"/>
              <a:t>a</a:t>
            </a:r>
            <a:r>
              <a:rPr sz="4400" spc="-10" dirty="0"/>
              <a:t> </a:t>
            </a:r>
            <a:r>
              <a:rPr sz="4400" spc="-5" dirty="0"/>
              <a:t>claim?</a:t>
            </a:r>
            <a:endParaRPr sz="440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721774" y="2667000"/>
            <a:ext cx="7543801" cy="40233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77825">
              <a:lnSpc>
                <a:spcPct val="100000"/>
              </a:lnSpc>
              <a:spcBef>
                <a:spcPts val="710"/>
              </a:spcBef>
            </a:pPr>
            <a:r>
              <a:rPr sz="1800" b="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b="0" spc="8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</a:rPr>
              <a:t>Fully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0000"/>
                  </a:solidFill>
                </a:uFill>
              </a:rPr>
              <a:t>Developed</a:t>
            </a:r>
            <a:r>
              <a:rPr u="sng" dirty="0">
                <a:uFill>
                  <a:solidFill>
                    <a:srgbClr val="000000"/>
                  </a:solidFill>
                </a:uFill>
              </a:rPr>
              <a:t> Claim</a:t>
            </a:r>
            <a:r>
              <a:rPr dirty="0"/>
              <a:t>.</a:t>
            </a:r>
            <a:r>
              <a:rPr spc="-15" dirty="0"/>
              <a:t> </a:t>
            </a:r>
            <a:r>
              <a:rPr b="0" spc="-40" dirty="0">
                <a:latin typeface="Calibri"/>
                <a:cs typeface="Calibri"/>
              </a:rPr>
              <a:t>(VA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Form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21-526EZ)</a:t>
            </a:r>
            <a:endParaRPr sz="18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68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u="sng" spc="-5" dirty="0">
                <a:uFill>
                  <a:solidFill>
                    <a:srgbClr val="000000"/>
                  </a:solidFill>
                </a:uFill>
              </a:rPr>
              <a:t>Reopened</a:t>
            </a:r>
            <a:r>
              <a:rPr sz="2900" spc="-5" dirty="0"/>
              <a:t>.</a:t>
            </a:r>
            <a:r>
              <a:rPr sz="2900" spc="-40" dirty="0"/>
              <a:t> </a:t>
            </a:r>
            <a:r>
              <a:rPr sz="2900" b="0" spc="-15" dirty="0">
                <a:latin typeface="Calibri"/>
                <a:cs typeface="Calibri"/>
              </a:rPr>
              <a:t>Requires</a:t>
            </a:r>
            <a:r>
              <a:rPr sz="2900" b="0" spc="-25" dirty="0">
                <a:latin typeface="Calibri"/>
                <a:cs typeface="Calibri"/>
              </a:rPr>
              <a:t> </a:t>
            </a:r>
            <a:r>
              <a:rPr sz="2900" b="0" spc="-10" dirty="0">
                <a:latin typeface="Calibri"/>
                <a:cs typeface="Calibri"/>
              </a:rPr>
              <a:t>new</a:t>
            </a:r>
            <a:r>
              <a:rPr sz="2900" b="0" spc="-15" dirty="0">
                <a:latin typeface="Calibri"/>
                <a:cs typeface="Calibri"/>
              </a:rPr>
              <a:t> </a:t>
            </a:r>
            <a:r>
              <a:rPr sz="2900" b="0" dirty="0">
                <a:latin typeface="Calibri"/>
                <a:cs typeface="Calibri"/>
              </a:rPr>
              <a:t>and</a:t>
            </a:r>
            <a:r>
              <a:rPr sz="2900" b="0" spc="-15" dirty="0">
                <a:latin typeface="Calibri"/>
                <a:cs typeface="Calibri"/>
              </a:rPr>
              <a:t> </a:t>
            </a:r>
            <a:r>
              <a:rPr sz="2900" b="0" spc="-10" dirty="0">
                <a:latin typeface="Calibri"/>
                <a:cs typeface="Calibri"/>
              </a:rPr>
              <a:t>material</a:t>
            </a:r>
            <a:r>
              <a:rPr sz="2900" b="0" spc="-35" dirty="0">
                <a:latin typeface="Calibri"/>
                <a:cs typeface="Calibri"/>
              </a:rPr>
              <a:t> </a:t>
            </a:r>
            <a:r>
              <a:rPr sz="2900" b="0" spc="-5" dirty="0">
                <a:latin typeface="Calibri"/>
                <a:cs typeface="Calibri"/>
              </a:rPr>
              <a:t>evidence.</a:t>
            </a:r>
            <a:endParaRPr sz="29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u="sng" dirty="0">
                <a:uFill>
                  <a:solidFill>
                    <a:srgbClr val="000000"/>
                  </a:solidFill>
                </a:uFill>
              </a:rPr>
              <a:t>CUE</a:t>
            </a:r>
            <a:r>
              <a:rPr sz="2900" u="sng" spc="-4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sng" spc="-5" dirty="0">
                <a:uFill>
                  <a:solidFill>
                    <a:srgbClr val="000000"/>
                  </a:solidFill>
                </a:uFill>
              </a:rPr>
              <a:t>“Clear</a:t>
            </a:r>
            <a:r>
              <a:rPr sz="2900" u="sng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sng" spc="-5" dirty="0">
                <a:uFill>
                  <a:solidFill>
                    <a:srgbClr val="000000"/>
                  </a:solidFill>
                </a:uFill>
              </a:rPr>
              <a:t>and</a:t>
            </a:r>
            <a:r>
              <a:rPr sz="29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sng" spc="-10" dirty="0">
                <a:uFill>
                  <a:solidFill>
                    <a:srgbClr val="000000"/>
                  </a:solidFill>
                </a:uFill>
              </a:rPr>
              <a:t>unmistakable</a:t>
            </a:r>
            <a:r>
              <a:rPr sz="2900" u="sng" spc="-5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900" u="sng" spc="-30" dirty="0">
                <a:uFill>
                  <a:solidFill>
                    <a:srgbClr val="000000"/>
                  </a:solidFill>
                </a:uFill>
              </a:rPr>
              <a:t>error”</a:t>
            </a:r>
            <a:r>
              <a:rPr sz="2900" spc="-30" dirty="0"/>
              <a:t>.</a:t>
            </a:r>
            <a:endParaRPr sz="2900" dirty="0"/>
          </a:p>
          <a:p>
            <a:pPr marL="652780" marR="5080" indent="-274320">
              <a:lnSpc>
                <a:spcPct val="100000"/>
              </a:lnSpc>
              <a:spcBef>
                <a:spcPts val="625"/>
              </a:spcBef>
              <a:tabLst>
                <a:tab pos="4153535" algn="l"/>
              </a:tabLst>
            </a:pPr>
            <a:r>
              <a:rPr sz="1800" b="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b="0" spc="8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latin typeface="Calibri"/>
                <a:cs typeface="Calibri"/>
              </a:rPr>
              <a:t>a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legal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error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in the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original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decision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that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determined </a:t>
            </a:r>
            <a:r>
              <a:rPr b="0" spc="-57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unfavorable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outcome.	</a:t>
            </a:r>
            <a:r>
              <a:rPr b="0" spc="-15" dirty="0">
                <a:latin typeface="Calibri"/>
                <a:cs typeface="Calibri"/>
              </a:rPr>
              <a:t>May </a:t>
            </a:r>
            <a:r>
              <a:rPr b="0" dirty="0">
                <a:latin typeface="Calibri"/>
                <a:cs typeface="Calibri"/>
              </a:rPr>
              <a:t>mean </a:t>
            </a:r>
            <a:r>
              <a:rPr b="0" spc="-5" dirty="0">
                <a:latin typeface="Calibri"/>
                <a:cs typeface="Calibri"/>
              </a:rPr>
              <a:t>benefits </a:t>
            </a:r>
            <a:r>
              <a:rPr b="0" spc="-10" dirty="0">
                <a:latin typeface="Calibri"/>
                <a:cs typeface="Calibri"/>
              </a:rPr>
              <a:t>are 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retroactive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to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the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date </a:t>
            </a:r>
            <a:r>
              <a:rPr b="0" spc="-5" dirty="0">
                <a:latin typeface="Calibri"/>
                <a:cs typeface="Calibri"/>
              </a:rPr>
              <a:t>of original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claim.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2094992"/>
            <a:ext cx="164465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Original</a:t>
            </a:r>
            <a:r>
              <a:rPr sz="2900" spc="-5" dirty="0">
                <a:latin typeface="Calibri"/>
                <a:cs typeface="Calibri"/>
              </a:rPr>
              <a:t>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5992" y="2209292"/>
            <a:ext cx="48901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0" dirty="0">
                <a:latin typeface="Calibri"/>
                <a:cs typeface="Calibri"/>
              </a:rPr>
              <a:t>(VA</a:t>
            </a:r>
            <a:r>
              <a:rPr sz="2000" spc="-10" dirty="0">
                <a:latin typeface="Calibri"/>
                <a:cs typeface="Calibri"/>
              </a:rPr>
              <a:t> Form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21-526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-10" dirty="0">
                <a:latin typeface="Calibri"/>
                <a:cs typeface="Calibri"/>
              </a:rPr>
              <a:t> Pension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Compensation)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846887"/>
            <a:ext cx="67000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/>
              <a:t>Administrative</a:t>
            </a:r>
            <a:r>
              <a:rPr sz="4400" spc="-40" dirty="0"/>
              <a:t> </a:t>
            </a:r>
            <a:r>
              <a:rPr sz="4400" dirty="0"/>
              <a:t>Appeals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905000"/>
            <a:ext cx="7459345" cy="41351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30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5" dirty="0">
                <a:latin typeface="Calibri"/>
                <a:cs typeface="Calibri"/>
              </a:rPr>
              <a:t>Notice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disagreement</a:t>
            </a:r>
            <a:endParaRPr sz="20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75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r>
              <a:rPr sz="1800" spc="-10" dirty="0">
                <a:latin typeface="Calibri"/>
                <a:cs typeface="Calibri"/>
              </a:rPr>
              <a:t> year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decision.</a:t>
            </a:r>
            <a:endParaRPr sz="18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65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basis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disagreement.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additional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evidence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argument.</a:t>
            </a:r>
            <a:endParaRPr sz="18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70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Calibri"/>
                <a:cs typeface="Calibri"/>
              </a:rPr>
              <a:t>DRO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review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hearing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are</a:t>
            </a:r>
            <a:r>
              <a:rPr sz="1800" spc="-5" dirty="0">
                <a:latin typeface="Calibri"/>
                <a:cs typeface="Calibri"/>
              </a:rPr>
              <a:t> optional.</a:t>
            </a:r>
            <a:endParaRPr sz="18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09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15" dirty="0">
                <a:latin typeface="Calibri"/>
                <a:cs typeface="Calibri"/>
              </a:rPr>
              <a:t>Statement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Case </a:t>
            </a:r>
            <a:r>
              <a:rPr sz="2000" dirty="0">
                <a:latin typeface="Calibri"/>
                <a:cs typeface="Calibri"/>
              </a:rPr>
              <a:t>(SOC)</a:t>
            </a:r>
          </a:p>
          <a:p>
            <a:pPr marL="377825">
              <a:lnSpc>
                <a:spcPct val="100000"/>
              </a:lnSpc>
              <a:spcBef>
                <a:spcPts val="175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alibri"/>
                <a:cs typeface="Calibri"/>
              </a:rPr>
              <a:t>Outline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issues,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law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evidence.</a:t>
            </a:r>
            <a:endParaRPr sz="18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65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alibri"/>
                <a:cs typeface="Calibri"/>
              </a:rPr>
              <a:t>Notice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Right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Appeal.</a:t>
            </a:r>
            <a:endParaRPr sz="18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70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45" dirty="0">
                <a:latin typeface="Calibri"/>
                <a:cs typeface="Calibri"/>
              </a:rPr>
              <a:t>VA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</a:t>
            </a:r>
            <a:r>
              <a:rPr sz="1800" dirty="0">
                <a:latin typeface="Calibri"/>
                <a:cs typeface="Calibri"/>
              </a:rPr>
              <a:t> 9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“Appeal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Board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25" dirty="0">
                <a:latin typeface="Calibri"/>
                <a:cs typeface="Calibri"/>
              </a:rPr>
              <a:t>Veterans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Appeals”.</a:t>
            </a:r>
            <a:endParaRPr sz="18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2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000" spc="-40" dirty="0">
                <a:latin typeface="Calibri"/>
                <a:cs typeface="Calibri"/>
              </a:rPr>
              <a:t>BVA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hearing</a:t>
            </a:r>
            <a:endParaRPr sz="20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75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alibri"/>
                <a:cs typeface="Calibri"/>
              </a:rPr>
              <a:t>Single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judge.</a:t>
            </a:r>
            <a:endParaRPr sz="18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170"/>
              </a:spcBef>
              <a:tabLst>
                <a:tab pos="652145" algn="l"/>
              </a:tabLst>
            </a:pPr>
            <a:r>
              <a:rPr sz="1250" spc="5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250" spc="5" dirty="0">
                <a:solidFill>
                  <a:srgbClr val="4F81BC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Calibri"/>
                <a:cs typeface="Calibri"/>
              </a:rPr>
              <a:t>Usually </a:t>
            </a:r>
            <a:r>
              <a:rPr sz="1800" spc="-10" dirty="0">
                <a:latin typeface="Calibri"/>
                <a:cs typeface="Calibri"/>
              </a:rPr>
              <a:t>results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remand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Office.</a:t>
            </a:r>
            <a:endParaRPr sz="1800" dirty="0">
              <a:latin typeface="Calibri"/>
              <a:cs typeface="Calibri"/>
            </a:endParaRPr>
          </a:p>
          <a:p>
            <a:pPr marL="332740" marR="5080" indent="-320040">
              <a:lnSpc>
                <a:spcPts val="1730"/>
              </a:lnSpc>
              <a:spcBef>
                <a:spcPts val="680"/>
              </a:spcBef>
              <a:buClr>
                <a:srgbClr val="C0504D"/>
              </a:buClr>
              <a:buSzPct val="58333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1800" dirty="0">
                <a:latin typeface="Calibri"/>
                <a:cs typeface="Calibri"/>
              </a:rPr>
              <a:t>If an </a:t>
            </a:r>
            <a:r>
              <a:rPr sz="1800" spc="-15" dirty="0">
                <a:latin typeface="Calibri"/>
                <a:cs typeface="Calibri"/>
              </a:rPr>
              <a:t>unfavorable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decision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BVA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level,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 appeal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Court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Appeals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Veterans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Claims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(CAVC),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removes</a:t>
            </a:r>
            <a:r>
              <a:rPr sz="1800" spc="-5" dirty="0">
                <a:latin typeface="Calibri"/>
                <a:cs typeface="Calibri"/>
              </a:rPr>
              <a:t> 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claim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VA 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Administrative</a:t>
            </a:r>
            <a:r>
              <a:rPr sz="1800" spc="-15" dirty="0">
                <a:latin typeface="Calibri"/>
                <a:cs typeface="Calibri"/>
              </a:rPr>
              <a:t> System.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638987"/>
            <a:ext cx="73096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Overview</a:t>
            </a:r>
            <a:r>
              <a:rPr sz="4400" spc="-20" dirty="0"/>
              <a:t> </a:t>
            </a:r>
            <a:r>
              <a:rPr sz="4400" spc="-5" dirty="0"/>
              <a:t>Claims</a:t>
            </a:r>
            <a:r>
              <a:rPr sz="4400" spc="-15" dirty="0"/>
              <a:t> </a:t>
            </a:r>
            <a:r>
              <a:rPr sz="4400" spc="-10" dirty="0"/>
              <a:t>Process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94798" y="1775199"/>
            <a:ext cx="881433" cy="1349204"/>
            <a:chOff x="2442717" y="1610613"/>
            <a:chExt cx="922655" cy="1666239"/>
          </a:xfrm>
        </p:grpSpPr>
        <p:sp>
          <p:nvSpPr>
            <p:cNvPr id="4" name="object 4"/>
            <p:cNvSpPr/>
            <p:nvPr/>
          </p:nvSpPr>
          <p:spPr>
            <a:xfrm>
              <a:off x="2452877" y="1620773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451104" y="451104"/>
                  </a:lnTo>
                  <a:lnTo>
                    <a:pt x="0" y="0"/>
                  </a:lnTo>
                  <a:lnTo>
                    <a:pt x="0" y="1194816"/>
                  </a:lnTo>
                  <a:lnTo>
                    <a:pt x="451104" y="1645920"/>
                  </a:lnTo>
                  <a:lnTo>
                    <a:pt x="902208" y="1194816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AD4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2877" y="1620773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902208" y="1194816"/>
                  </a:lnTo>
                  <a:lnTo>
                    <a:pt x="451104" y="1645920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451104" y="451104"/>
                  </a:lnTo>
                  <a:lnTo>
                    <a:pt x="902208" y="0"/>
                  </a:lnTo>
                  <a:close/>
                </a:path>
              </a:pathLst>
            </a:custGeom>
            <a:ln w="19812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4757" y="2316838"/>
            <a:ext cx="616942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Ini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05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50" spc="-5" dirty="0" smtClean="0">
                <a:solidFill>
                  <a:srgbClr val="FFFFFF"/>
                </a:solidFill>
                <a:latin typeface="Calibri"/>
                <a:cs typeface="Calibri"/>
              </a:rPr>
              <a:t>laim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13132" y="1865575"/>
            <a:ext cx="3579115" cy="866391"/>
          </a:xfrm>
          <a:custGeom>
            <a:avLst/>
            <a:gdLst/>
            <a:ahLst/>
            <a:cxnLst/>
            <a:rect l="l" t="t" r="r" b="b"/>
            <a:pathLst>
              <a:path w="3746500" h="1069975">
                <a:moveTo>
                  <a:pt x="3745991" y="178308"/>
                </a:moveTo>
                <a:lnTo>
                  <a:pt x="3745991" y="891527"/>
                </a:lnTo>
                <a:lnTo>
                  <a:pt x="3739622" y="938933"/>
                </a:lnTo>
                <a:lnTo>
                  <a:pt x="3721647" y="981531"/>
                </a:lnTo>
                <a:lnTo>
                  <a:pt x="3693766" y="1017620"/>
                </a:lnTo>
                <a:lnTo>
                  <a:pt x="3657679" y="1045503"/>
                </a:lnTo>
                <a:lnTo>
                  <a:pt x="3615084" y="1063478"/>
                </a:lnTo>
                <a:lnTo>
                  <a:pt x="3567683" y="1069848"/>
                </a:lnTo>
                <a:lnTo>
                  <a:pt x="0" y="1069848"/>
                </a:lnTo>
                <a:lnTo>
                  <a:pt x="0" y="0"/>
                </a:lnTo>
                <a:lnTo>
                  <a:pt x="3567683" y="0"/>
                </a:lnTo>
                <a:lnTo>
                  <a:pt x="3615084" y="6369"/>
                </a:lnTo>
                <a:lnTo>
                  <a:pt x="3657679" y="24344"/>
                </a:lnTo>
                <a:lnTo>
                  <a:pt x="3693766" y="52225"/>
                </a:lnTo>
                <a:lnTo>
                  <a:pt x="3721647" y="88312"/>
                </a:lnTo>
                <a:lnTo>
                  <a:pt x="3739622" y="130907"/>
                </a:lnTo>
                <a:lnTo>
                  <a:pt x="3745991" y="178308"/>
                </a:lnTo>
                <a:close/>
              </a:path>
            </a:pathLst>
          </a:custGeom>
          <a:ln w="19811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21438" y="1882745"/>
            <a:ext cx="2131697" cy="868186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7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Informal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7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Formal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</a:t>
            </a:r>
            <a:r>
              <a:rPr sz="1050" spc="2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105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050" spc="-5" dirty="0">
                <a:latin typeface="Calibri"/>
                <a:cs typeface="Calibri"/>
              </a:rPr>
              <a:t>)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6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Compensation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and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Pension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(C&amp;P)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Exam</a:t>
            </a:r>
          </a:p>
          <a:p>
            <a:pPr marL="80010" indent="-67945">
              <a:lnSpc>
                <a:spcPct val="100000"/>
              </a:lnSpc>
              <a:spcBef>
                <a:spcPts val="6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Rating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Decision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94797" y="2896082"/>
            <a:ext cx="881433" cy="1349204"/>
            <a:chOff x="2442717" y="2732277"/>
            <a:chExt cx="922655" cy="1666239"/>
          </a:xfrm>
        </p:grpSpPr>
        <p:sp>
          <p:nvSpPr>
            <p:cNvPr id="10" name="object 10"/>
            <p:cNvSpPr/>
            <p:nvPr/>
          </p:nvSpPr>
          <p:spPr>
            <a:xfrm>
              <a:off x="2452877" y="2742437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451104" y="451104"/>
                  </a:lnTo>
                  <a:lnTo>
                    <a:pt x="0" y="0"/>
                  </a:lnTo>
                  <a:lnTo>
                    <a:pt x="0" y="1194816"/>
                  </a:lnTo>
                  <a:lnTo>
                    <a:pt x="451104" y="1645920"/>
                  </a:lnTo>
                  <a:lnTo>
                    <a:pt x="902208" y="1194816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BA6E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2877" y="2742437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902208" y="1194816"/>
                  </a:lnTo>
                  <a:lnTo>
                    <a:pt x="451104" y="1645920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451104" y="451104"/>
                  </a:lnTo>
                  <a:lnTo>
                    <a:pt x="902208" y="0"/>
                  </a:lnTo>
                  <a:close/>
                </a:path>
              </a:pathLst>
            </a:custGeom>
            <a:ln w="19812">
              <a:solidFill>
                <a:srgbClr val="BA6E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12801" y="3341482"/>
            <a:ext cx="808637" cy="505267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 marR="5080" indent="-229235" algn="just">
              <a:lnSpc>
                <a:spcPts val="1140"/>
              </a:lnSpc>
              <a:spcBef>
                <a:spcPts val="240"/>
              </a:spcBef>
            </a:pPr>
            <a:r>
              <a:rPr sz="1050" spc="-5" dirty="0" smtClean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endParaRPr lang="en-US" sz="1050" spc="-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9235" algn="just">
              <a:lnSpc>
                <a:spcPts val="1140"/>
              </a:lnSpc>
              <a:spcBef>
                <a:spcPts val="240"/>
              </a:spcBef>
            </a:pPr>
            <a:r>
              <a:rPr sz="1050" spc="-5" dirty="0" smtClean="0">
                <a:solidFill>
                  <a:srgbClr val="FFFFFF"/>
                </a:solidFill>
                <a:latin typeface="Calibri"/>
                <a:cs typeface="Calibri"/>
              </a:rPr>
              <a:t>Office </a:t>
            </a:r>
            <a:endParaRPr lang="en-US" sz="1050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marR="5080" indent="-229235" algn="just">
              <a:lnSpc>
                <a:spcPts val="1140"/>
              </a:lnSpc>
              <a:spcBef>
                <a:spcPts val="240"/>
              </a:spcBef>
            </a:pPr>
            <a:r>
              <a:rPr sz="1050" spc="-2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05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-5" dirty="0" smtClean="0">
                <a:solidFill>
                  <a:srgbClr val="FFFFFF"/>
                </a:solidFill>
                <a:latin typeface="Calibri"/>
                <a:cs typeface="Calibri"/>
              </a:rPr>
              <a:t>ppeal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17339" y="3010900"/>
            <a:ext cx="3579115" cy="866391"/>
          </a:xfrm>
          <a:custGeom>
            <a:avLst/>
            <a:gdLst/>
            <a:ahLst/>
            <a:cxnLst/>
            <a:rect l="l" t="t" r="r" b="b"/>
            <a:pathLst>
              <a:path w="3746500" h="1069975">
                <a:moveTo>
                  <a:pt x="3745991" y="178308"/>
                </a:moveTo>
                <a:lnTo>
                  <a:pt x="3745991" y="891527"/>
                </a:lnTo>
                <a:lnTo>
                  <a:pt x="3739622" y="938933"/>
                </a:lnTo>
                <a:lnTo>
                  <a:pt x="3721647" y="981531"/>
                </a:lnTo>
                <a:lnTo>
                  <a:pt x="3693766" y="1017620"/>
                </a:lnTo>
                <a:lnTo>
                  <a:pt x="3657679" y="1045503"/>
                </a:lnTo>
                <a:lnTo>
                  <a:pt x="3615084" y="1063478"/>
                </a:lnTo>
                <a:lnTo>
                  <a:pt x="3567683" y="1069848"/>
                </a:lnTo>
                <a:lnTo>
                  <a:pt x="0" y="1069848"/>
                </a:lnTo>
                <a:lnTo>
                  <a:pt x="0" y="0"/>
                </a:lnTo>
                <a:lnTo>
                  <a:pt x="3567683" y="0"/>
                </a:lnTo>
                <a:lnTo>
                  <a:pt x="3615084" y="6369"/>
                </a:lnTo>
                <a:lnTo>
                  <a:pt x="3657679" y="24344"/>
                </a:lnTo>
                <a:lnTo>
                  <a:pt x="3693766" y="52225"/>
                </a:lnTo>
                <a:lnTo>
                  <a:pt x="3721647" y="88312"/>
                </a:lnTo>
                <a:lnTo>
                  <a:pt x="3739622" y="130907"/>
                </a:lnTo>
                <a:lnTo>
                  <a:pt x="3745991" y="178308"/>
                </a:lnTo>
                <a:close/>
              </a:path>
            </a:pathLst>
          </a:custGeom>
          <a:ln w="19811">
            <a:solidFill>
              <a:srgbClr val="BA6E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21438" y="3042433"/>
            <a:ext cx="3424424" cy="8271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7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Notice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Disagreement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year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050" spc="-5" dirty="0">
                <a:latin typeface="Calibri"/>
                <a:cs typeface="Calibri"/>
              </a:rPr>
              <a:t>)</a:t>
            </a:r>
            <a:endParaRPr sz="1050" dirty="0">
              <a:latin typeface="Calibri"/>
              <a:cs typeface="Calibri"/>
            </a:endParaRPr>
          </a:p>
          <a:p>
            <a:pPr marL="70485" marR="5080" indent="-58419">
              <a:lnSpc>
                <a:spcPts val="1130"/>
              </a:lnSpc>
              <a:spcBef>
                <a:spcPts val="215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Decision </a:t>
            </a:r>
            <a:r>
              <a:rPr sz="1050" dirty="0">
                <a:latin typeface="Calibri"/>
                <a:cs typeface="Calibri"/>
              </a:rPr>
              <a:t>Review Officer (RDO) review.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De </a:t>
            </a:r>
            <a:r>
              <a:rPr sz="1050" spc="-5" dirty="0">
                <a:latin typeface="Calibri"/>
                <a:cs typeface="Calibri"/>
              </a:rPr>
              <a:t>novo.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Optional.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hearing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if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requested.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45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Statement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the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Case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(SOC)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7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Supplementary</a:t>
            </a:r>
            <a:r>
              <a:rPr sz="1050" spc="-3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Statement</a:t>
            </a:r>
            <a:r>
              <a:rPr sz="1050" dirty="0">
                <a:latin typeface="Calibri"/>
                <a:cs typeface="Calibri"/>
              </a:rPr>
              <a:t> of </a:t>
            </a:r>
            <a:r>
              <a:rPr sz="1050" spc="-5" dirty="0">
                <a:latin typeface="Calibri"/>
                <a:cs typeface="Calibri"/>
              </a:rPr>
              <a:t>the Case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(SSOC)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10266" y="4040397"/>
            <a:ext cx="881433" cy="1349204"/>
            <a:chOff x="2442717" y="3875278"/>
            <a:chExt cx="922655" cy="1666239"/>
          </a:xfrm>
        </p:grpSpPr>
        <p:sp>
          <p:nvSpPr>
            <p:cNvPr id="16" name="object 16"/>
            <p:cNvSpPr/>
            <p:nvPr/>
          </p:nvSpPr>
          <p:spPr>
            <a:xfrm>
              <a:off x="2452877" y="3885438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451104" y="451104"/>
                  </a:lnTo>
                  <a:lnTo>
                    <a:pt x="0" y="0"/>
                  </a:lnTo>
                  <a:lnTo>
                    <a:pt x="0" y="1194816"/>
                  </a:lnTo>
                  <a:lnTo>
                    <a:pt x="451104" y="1645920"/>
                  </a:lnTo>
                  <a:lnTo>
                    <a:pt x="902208" y="1194816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C69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52877" y="3885438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902208" y="1194816"/>
                  </a:lnTo>
                  <a:lnTo>
                    <a:pt x="451104" y="1645920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451104" y="451104"/>
                  </a:lnTo>
                  <a:lnTo>
                    <a:pt x="902208" y="0"/>
                  </a:lnTo>
                  <a:close/>
                </a:path>
              </a:pathLst>
            </a:custGeom>
            <a:ln w="19812">
              <a:solidFill>
                <a:srgbClr val="C697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677041" y="4503620"/>
            <a:ext cx="759500" cy="61119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229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Board for 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Veterans 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pp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(BVA)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28487" y="4143618"/>
            <a:ext cx="2717094" cy="866391"/>
          </a:xfrm>
          <a:custGeom>
            <a:avLst/>
            <a:gdLst/>
            <a:ahLst/>
            <a:cxnLst/>
            <a:rect l="l" t="t" r="r" b="b"/>
            <a:pathLst>
              <a:path w="2844165" h="1069975">
                <a:moveTo>
                  <a:pt x="2843783" y="178307"/>
                </a:moveTo>
                <a:lnTo>
                  <a:pt x="2843783" y="891527"/>
                </a:lnTo>
                <a:lnTo>
                  <a:pt x="2837414" y="938933"/>
                </a:lnTo>
                <a:lnTo>
                  <a:pt x="2819439" y="981531"/>
                </a:lnTo>
                <a:lnTo>
                  <a:pt x="2791558" y="1017620"/>
                </a:lnTo>
                <a:lnTo>
                  <a:pt x="2755471" y="1045503"/>
                </a:lnTo>
                <a:lnTo>
                  <a:pt x="2712876" y="1063478"/>
                </a:lnTo>
                <a:lnTo>
                  <a:pt x="2665475" y="1069848"/>
                </a:lnTo>
                <a:lnTo>
                  <a:pt x="0" y="1069848"/>
                </a:lnTo>
                <a:lnTo>
                  <a:pt x="0" y="0"/>
                </a:lnTo>
                <a:lnTo>
                  <a:pt x="2665475" y="0"/>
                </a:lnTo>
                <a:lnTo>
                  <a:pt x="2712876" y="6369"/>
                </a:lnTo>
                <a:lnTo>
                  <a:pt x="2755471" y="24344"/>
                </a:lnTo>
                <a:lnTo>
                  <a:pt x="2791558" y="52225"/>
                </a:lnTo>
                <a:lnTo>
                  <a:pt x="2819439" y="88312"/>
                </a:lnTo>
                <a:lnTo>
                  <a:pt x="2837414" y="130907"/>
                </a:lnTo>
                <a:lnTo>
                  <a:pt x="2843783" y="178307"/>
                </a:lnTo>
                <a:close/>
              </a:path>
            </a:pathLst>
          </a:custGeom>
          <a:ln w="19812">
            <a:solidFill>
              <a:srgbClr val="C697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07484" y="4247700"/>
            <a:ext cx="1600204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05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Form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9 (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sz="105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050" spc="-5" dirty="0">
                <a:latin typeface="Calibri"/>
                <a:cs typeface="Calibri"/>
              </a:rPr>
              <a:t>)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07484" y="4415104"/>
            <a:ext cx="2453210" cy="4757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0485" marR="5080" indent="-58419">
              <a:lnSpc>
                <a:spcPts val="1130"/>
              </a:lnSpc>
              <a:spcBef>
                <a:spcPts val="250"/>
              </a:spcBef>
              <a:buSzPct val="90476"/>
              <a:buChar char="•"/>
              <a:tabLst>
                <a:tab pos="80645" algn="l"/>
              </a:tabLst>
            </a:pPr>
            <a:r>
              <a:rPr sz="1050" dirty="0">
                <a:latin typeface="Calibri"/>
                <a:cs typeface="Calibri"/>
              </a:rPr>
              <a:t>BVA </a:t>
            </a:r>
            <a:r>
              <a:rPr sz="1050" spc="-5" dirty="0">
                <a:latin typeface="Calibri"/>
                <a:cs typeface="Calibri"/>
              </a:rPr>
              <a:t>hearing: in person </a:t>
            </a:r>
            <a:r>
              <a:rPr sz="1050" dirty="0">
                <a:latin typeface="Calibri"/>
                <a:cs typeface="Calibri"/>
              </a:rPr>
              <a:t>or </a:t>
            </a:r>
            <a:r>
              <a:rPr sz="1050" spc="-5" dirty="0">
                <a:latin typeface="Calibri"/>
                <a:cs typeface="Calibri"/>
              </a:rPr>
              <a:t>teleconference.</a:t>
            </a:r>
            <a:r>
              <a:rPr sz="1050" dirty="0">
                <a:latin typeface="Calibri"/>
                <a:cs typeface="Calibri"/>
              </a:rPr>
              <a:t> De </a:t>
            </a:r>
            <a:r>
              <a:rPr sz="1050" spc="-22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novo.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4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Decision, usually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with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remand.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04504" y="5184710"/>
            <a:ext cx="881433" cy="1349204"/>
            <a:chOff x="2442717" y="5016753"/>
            <a:chExt cx="922655" cy="1666239"/>
          </a:xfrm>
        </p:grpSpPr>
        <p:sp>
          <p:nvSpPr>
            <p:cNvPr id="23" name="object 23"/>
            <p:cNvSpPr/>
            <p:nvPr/>
          </p:nvSpPr>
          <p:spPr>
            <a:xfrm>
              <a:off x="2452877" y="5026913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451104" y="451104"/>
                  </a:lnTo>
                  <a:lnTo>
                    <a:pt x="0" y="0"/>
                  </a:lnTo>
                  <a:lnTo>
                    <a:pt x="0" y="1194816"/>
                  </a:lnTo>
                  <a:lnTo>
                    <a:pt x="451104" y="1645920"/>
                  </a:lnTo>
                  <a:lnTo>
                    <a:pt x="902208" y="1194816"/>
                  </a:lnTo>
                  <a:lnTo>
                    <a:pt x="902208" y="0"/>
                  </a:lnTo>
                  <a:close/>
                </a:path>
              </a:pathLst>
            </a:custGeom>
            <a:solidFill>
              <a:srgbClr val="D5BC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52877" y="5026913"/>
              <a:ext cx="902335" cy="1645920"/>
            </a:xfrm>
            <a:custGeom>
              <a:avLst/>
              <a:gdLst/>
              <a:ahLst/>
              <a:cxnLst/>
              <a:rect l="l" t="t" r="r" b="b"/>
              <a:pathLst>
                <a:path w="902335" h="1645920">
                  <a:moveTo>
                    <a:pt x="902208" y="0"/>
                  </a:moveTo>
                  <a:lnTo>
                    <a:pt x="902208" y="1194816"/>
                  </a:lnTo>
                  <a:lnTo>
                    <a:pt x="451104" y="1645920"/>
                  </a:lnTo>
                  <a:lnTo>
                    <a:pt x="0" y="1194816"/>
                  </a:lnTo>
                  <a:lnTo>
                    <a:pt x="0" y="0"/>
                  </a:lnTo>
                  <a:lnTo>
                    <a:pt x="451104" y="451104"/>
                  </a:lnTo>
                  <a:lnTo>
                    <a:pt x="902208" y="0"/>
                  </a:lnTo>
                  <a:close/>
                </a:path>
              </a:pathLst>
            </a:custGeom>
            <a:ln w="19812">
              <a:solidFill>
                <a:srgbClr val="D5BC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826753" y="5711676"/>
            <a:ext cx="780731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Judicia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50" dirty="0" smtClean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050" spc="-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50" dirty="0" smtClean="0">
                <a:solidFill>
                  <a:srgbClr val="FFFFFF"/>
                </a:solidFill>
                <a:latin typeface="Calibri"/>
                <a:cs typeface="Calibri"/>
              </a:rPr>
              <a:t>ew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28487" y="5278479"/>
            <a:ext cx="3645928" cy="866391"/>
          </a:xfrm>
          <a:custGeom>
            <a:avLst/>
            <a:gdLst/>
            <a:ahLst/>
            <a:cxnLst/>
            <a:rect l="l" t="t" r="r" b="b"/>
            <a:pathLst>
              <a:path w="3746500" h="1069975">
                <a:moveTo>
                  <a:pt x="3745991" y="178307"/>
                </a:moveTo>
                <a:lnTo>
                  <a:pt x="3745991" y="891527"/>
                </a:lnTo>
                <a:lnTo>
                  <a:pt x="3739622" y="938933"/>
                </a:lnTo>
                <a:lnTo>
                  <a:pt x="3721647" y="981531"/>
                </a:lnTo>
                <a:lnTo>
                  <a:pt x="3693766" y="1017620"/>
                </a:lnTo>
                <a:lnTo>
                  <a:pt x="3657679" y="1045503"/>
                </a:lnTo>
                <a:lnTo>
                  <a:pt x="3615084" y="1063478"/>
                </a:lnTo>
                <a:lnTo>
                  <a:pt x="3567683" y="1069848"/>
                </a:lnTo>
                <a:lnTo>
                  <a:pt x="0" y="1069848"/>
                </a:lnTo>
                <a:lnTo>
                  <a:pt x="0" y="0"/>
                </a:lnTo>
                <a:lnTo>
                  <a:pt x="3567683" y="0"/>
                </a:lnTo>
                <a:lnTo>
                  <a:pt x="3615084" y="6369"/>
                </a:lnTo>
                <a:lnTo>
                  <a:pt x="3657679" y="24344"/>
                </a:lnTo>
                <a:lnTo>
                  <a:pt x="3693766" y="52225"/>
                </a:lnTo>
                <a:lnTo>
                  <a:pt x="3721647" y="88312"/>
                </a:lnTo>
                <a:lnTo>
                  <a:pt x="3739622" y="130907"/>
                </a:lnTo>
                <a:lnTo>
                  <a:pt x="3745991" y="178307"/>
                </a:lnTo>
                <a:close/>
              </a:path>
            </a:pathLst>
          </a:custGeom>
          <a:ln w="19811">
            <a:solidFill>
              <a:srgbClr val="D5BC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621438" y="5445577"/>
            <a:ext cx="3639583" cy="53219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80010" indent="-67945">
              <a:lnSpc>
                <a:spcPct val="100000"/>
              </a:lnSpc>
              <a:spcBef>
                <a:spcPts val="170"/>
              </a:spcBef>
              <a:buSzPct val="90476"/>
              <a:buChar char="•"/>
              <a:tabLst>
                <a:tab pos="80645" algn="l"/>
              </a:tabLst>
            </a:pPr>
            <a:r>
              <a:rPr sz="1050" dirty="0">
                <a:latin typeface="Calibri"/>
                <a:cs typeface="Calibri"/>
              </a:rPr>
              <a:t>Court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Appeal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 </a:t>
            </a:r>
            <a:r>
              <a:rPr sz="1050" spc="-5" dirty="0">
                <a:latin typeface="Calibri"/>
                <a:cs typeface="Calibri"/>
              </a:rPr>
              <a:t>Veterans’</a:t>
            </a:r>
            <a:r>
              <a:rPr sz="1050" spc="-2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Claims</a:t>
            </a:r>
            <a:r>
              <a:rPr sz="1050" dirty="0">
                <a:latin typeface="Calibri"/>
                <a:cs typeface="Calibri"/>
              </a:rPr>
              <a:t> (CAVC)</a:t>
            </a:r>
            <a:r>
              <a:rPr sz="1050" spc="-2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120</a:t>
            </a:r>
            <a:r>
              <a:rPr sz="105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day</a:t>
            </a:r>
            <a:r>
              <a:rPr sz="10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libri"/>
                <a:cs typeface="Calibri"/>
              </a:rPr>
              <a:t>deadline</a:t>
            </a:r>
            <a:r>
              <a:rPr sz="1050" spc="-5" dirty="0">
                <a:latin typeface="Calibri"/>
                <a:cs typeface="Calibri"/>
              </a:rPr>
              <a:t>)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7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Federal</a:t>
            </a:r>
            <a:r>
              <a:rPr sz="1050" spc="-4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Circuit</a:t>
            </a:r>
            <a:endParaRPr sz="1050" dirty="0">
              <a:latin typeface="Calibri"/>
              <a:cs typeface="Calibri"/>
            </a:endParaRPr>
          </a:p>
          <a:p>
            <a:pPr marL="80010" indent="-67945">
              <a:lnSpc>
                <a:spcPct val="100000"/>
              </a:lnSpc>
              <a:spcBef>
                <a:spcPts val="60"/>
              </a:spcBef>
              <a:buSzPct val="90476"/>
              <a:buChar char="•"/>
              <a:tabLst>
                <a:tab pos="80645" algn="l"/>
              </a:tabLst>
            </a:pPr>
            <a:r>
              <a:rPr sz="1050" spc="-5" dirty="0">
                <a:latin typeface="Calibri"/>
                <a:cs typeface="Calibri"/>
              </a:rPr>
              <a:t>SCOTUS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757868"/>
            <a:ext cx="56332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Tips</a:t>
            </a:r>
            <a:r>
              <a:rPr sz="4400" spc="-15" dirty="0"/>
              <a:t> </a:t>
            </a:r>
            <a:r>
              <a:rPr sz="4400" dirty="0"/>
              <a:t>and</a:t>
            </a:r>
            <a:r>
              <a:rPr sz="4400" spc="-45" dirty="0"/>
              <a:t> </a:t>
            </a:r>
            <a:r>
              <a:rPr sz="4400" spc="-20" dirty="0"/>
              <a:t>pointers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133600"/>
            <a:ext cx="7940675" cy="399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526415" indent="-320040">
              <a:lnSpc>
                <a:spcPct val="100000"/>
              </a:lnSpc>
              <a:spcBef>
                <a:spcPts val="95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15" dirty="0">
                <a:latin typeface="Calibri"/>
                <a:cs typeface="Calibri"/>
              </a:rPr>
              <a:t>Dates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matter!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sure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maintain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confirmation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dates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submitted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VA.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VA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will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misplace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" dirty="0">
                <a:latin typeface="Calibri"/>
                <a:cs typeface="Calibri"/>
              </a:rPr>
              <a:t> lose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document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submitted</a:t>
            </a:r>
            <a:r>
              <a:rPr sz="2200" spc="-15" dirty="0" smtClean="0">
                <a:latin typeface="Calibri"/>
                <a:cs typeface="Calibri"/>
              </a:rPr>
              <a:t>.</a:t>
            </a:r>
            <a:endParaRPr lang="en-US" sz="2200" spc="-15" dirty="0" smtClean="0">
              <a:latin typeface="Calibri"/>
              <a:cs typeface="Calibri"/>
            </a:endParaRPr>
          </a:p>
          <a:p>
            <a:pPr marL="332105" marR="526415" indent="-320040">
              <a:lnSpc>
                <a:spcPct val="100000"/>
              </a:lnSpc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endParaRPr sz="2200" dirty="0">
              <a:latin typeface="Calibri"/>
              <a:cs typeface="Calibri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15" dirty="0">
                <a:latin typeface="Calibri"/>
                <a:cs typeface="Calibri"/>
              </a:rPr>
              <a:t>Until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reach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BVA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level,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audience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 a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person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no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legal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training.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Write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accordingly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keep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simple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lang="en-US" sz="2200" spc="-5" dirty="0" smtClean="0">
              <a:latin typeface="Calibri"/>
              <a:cs typeface="Calibri"/>
            </a:endParaRPr>
          </a:p>
          <a:p>
            <a:pPr marL="332740" marR="5080" indent="-320040">
              <a:lnSpc>
                <a:spcPct val="100000"/>
              </a:lnSpc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endParaRPr sz="22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10" dirty="0">
                <a:latin typeface="Calibri"/>
                <a:cs typeface="Calibri"/>
              </a:rPr>
              <a:t>Sources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authority:</a:t>
            </a:r>
            <a:endParaRPr sz="22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70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37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libri"/>
                <a:cs typeface="Calibri"/>
              </a:rPr>
              <a:t>38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CFR</a:t>
            </a:r>
            <a:endParaRPr sz="22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7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0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Calibri"/>
                <a:cs typeface="Calibri"/>
              </a:rPr>
              <a:t>BVA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CAVC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case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law</a:t>
            </a:r>
            <a:endParaRPr sz="22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70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38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M21-1MR </a:t>
            </a:r>
            <a:r>
              <a:rPr sz="2200" spc="-5" dirty="0" smtClean="0">
                <a:latin typeface="Calibri"/>
                <a:cs typeface="Calibri"/>
              </a:rPr>
              <a:t>manual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757868"/>
            <a:ext cx="56332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Tips</a:t>
            </a:r>
            <a:r>
              <a:rPr sz="4400" spc="-15" dirty="0"/>
              <a:t> </a:t>
            </a:r>
            <a:r>
              <a:rPr sz="4400" dirty="0"/>
              <a:t>and</a:t>
            </a:r>
            <a:r>
              <a:rPr sz="4400" spc="-45" dirty="0"/>
              <a:t> </a:t>
            </a:r>
            <a:r>
              <a:rPr sz="4400" spc="-20" dirty="0" smtClean="0"/>
              <a:t>pointers</a:t>
            </a:r>
            <a:r>
              <a:rPr lang="en-US" sz="4400" spc="-20" dirty="0" smtClean="0"/>
              <a:t> </a:t>
            </a:r>
            <a:r>
              <a:rPr lang="en-US" sz="1800" spc="-20" dirty="0" smtClean="0"/>
              <a:t>(cont.)</a:t>
            </a:r>
            <a:endParaRPr sz="18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438400"/>
            <a:ext cx="8147813" cy="21768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125730" indent="-320040">
              <a:lnSpc>
                <a:spcPts val="2110"/>
              </a:lnSpc>
              <a:spcBef>
                <a:spcPts val="680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lang="en-US" sz="2200" spc="-5" dirty="0" smtClean="0">
                <a:latin typeface="Calibri"/>
                <a:cs typeface="Calibri"/>
              </a:rPr>
              <a:t>Check </a:t>
            </a:r>
            <a:r>
              <a:rPr lang="en-US" sz="2200" spc="-20" dirty="0" smtClean="0">
                <a:latin typeface="Calibri"/>
                <a:cs typeface="Calibri"/>
              </a:rPr>
              <a:t>before</a:t>
            </a:r>
            <a:r>
              <a:rPr lang="en-US" sz="2200" spc="15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filing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if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a specific </a:t>
            </a:r>
            <a:r>
              <a:rPr lang="en-US" sz="2200" spc="-15" dirty="0" smtClean="0">
                <a:latin typeface="Calibri"/>
                <a:cs typeface="Calibri"/>
              </a:rPr>
              <a:t>form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is necessary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and</a:t>
            </a:r>
            <a:r>
              <a:rPr lang="en-US" sz="2200" spc="-1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use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the</a:t>
            </a:r>
            <a:r>
              <a:rPr lang="en-US" sz="2200" spc="1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most </a:t>
            </a:r>
            <a:r>
              <a:rPr lang="en-US" sz="2200" spc="-480" dirty="0" smtClean="0">
                <a:latin typeface="Calibri"/>
                <a:cs typeface="Calibri"/>
              </a:rPr>
              <a:t> </a:t>
            </a:r>
            <a:r>
              <a:rPr lang="en-US" sz="2200" spc="-15" dirty="0" smtClean="0">
                <a:latin typeface="Calibri"/>
                <a:cs typeface="Calibri"/>
              </a:rPr>
              <a:t>current </a:t>
            </a:r>
            <a:r>
              <a:rPr lang="en-US" sz="2200" spc="-10" dirty="0" smtClean="0">
                <a:latin typeface="Calibri"/>
                <a:cs typeface="Calibri"/>
              </a:rPr>
              <a:t>version </a:t>
            </a:r>
            <a:r>
              <a:rPr lang="en-US" sz="2200" dirty="0" smtClean="0">
                <a:latin typeface="Calibri"/>
                <a:cs typeface="Calibri"/>
              </a:rPr>
              <a:t>of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20" dirty="0" smtClean="0">
                <a:latin typeface="Calibri"/>
                <a:cs typeface="Calibri"/>
              </a:rPr>
              <a:t>any</a:t>
            </a:r>
            <a:r>
              <a:rPr lang="en-US" sz="2200" spc="-5" dirty="0" smtClean="0">
                <a:latin typeface="Calibri"/>
                <a:cs typeface="Calibri"/>
              </a:rPr>
              <a:t> </a:t>
            </a:r>
            <a:r>
              <a:rPr lang="en-US" sz="2200" spc="-15" dirty="0" smtClean="0">
                <a:latin typeface="Calibri"/>
                <a:cs typeface="Calibri"/>
              </a:rPr>
              <a:t>form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you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submit.</a:t>
            </a:r>
          </a:p>
          <a:p>
            <a:pPr marL="332740" marR="125730" indent="-320040">
              <a:lnSpc>
                <a:spcPts val="2110"/>
              </a:lnSpc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endParaRPr lang="en-US" sz="2200" dirty="0" smtClean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90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lang="en-US" sz="2200" spc="-20" dirty="0" smtClean="0">
                <a:latin typeface="Calibri"/>
                <a:cs typeface="Calibri"/>
              </a:rPr>
              <a:t>Rely</a:t>
            </a:r>
            <a:r>
              <a:rPr lang="en-US" sz="2200" spc="15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on</a:t>
            </a:r>
            <a:r>
              <a:rPr lang="en-US" sz="2200" spc="-10" dirty="0" smtClean="0">
                <a:latin typeface="Calibri"/>
                <a:cs typeface="Calibri"/>
              </a:rPr>
              <a:t> the</a:t>
            </a:r>
            <a:r>
              <a:rPr lang="en-US" sz="2200" spc="15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Disability</a:t>
            </a:r>
            <a:r>
              <a:rPr lang="en-US" sz="2200" spc="-1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Benefits</a:t>
            </a:r>
            <a:r>
              <a:rPr lang="en-US" sz="2200" spc="20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Questionnaires</a:t>
            </a:r>
            <a:r>
              <a:rPr lang="en-US" sz="2200" spc="-5" dirty="0" smtClean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(DBQ).</a:t>
            </a:r>
          </a:p>
          <a:p>
            <a:pPr marL="332740" indent="-320040">
              <a:lnSpc>
                <a:spcPct val="100000"/>
              </a:lnSpc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endParaRPr lang="en-US" sz="2200" dirty="0" smtClean="0">
              <a:latin typeface="Calibri"/>
              <a:cs typeface="Calibri"/>
            </a:endParaRPr>
          </a:p>
          <a:p>
            <a:pPr marL="332105" marR="281940" indent="-320040">
              <a:lnSpc>
                <a:spcPts val="2110"/>
              </a:lnSpc>
              <a:spcBef>
                <a:spcPts val="690"/>
              </a:spcBef>
              <a:buClr>
                <a:srgbClr val="C0504D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lang="en-US" sz="2200" i="1" spc="-25" dirty="0" smtClean="0">
                <a:latin typeface="Calibri"/>
                <a:cs typeface="Calibri"/>
              </a:rPr>
              <a:t>Veterans</a:t>
            </a:r>
            <a:r>
              <a:rPr lang="en-US" sz="2200" i="1" dirty="0" smtClean="0">
                <a:latin typeface="Calibri"/>
                <a:cs typeface="Calibri"/>
              </a:rPr>
              <a:t> </a:t>
            </a:r>
            <a:r>
              <a:rPr lang="en-US" sz="2200" i="1" spc="-5" dirty="0" smtClean="0">
                <a:latin typeface="Calibri"/>
                <a:cs typeface="Calibri"/>
              </a:rPr>
              <a:t>Benefits</a:t>
            </a:r>
            <a:r>
              <a:rPr lang="en-US" sz="2200" i="1" spc="20" dirty="0" smtClean="0">
                <a:latin typeface="Calibri"/>
                <a:cs typeface="Calibri"/>
              </a:rPr>
              <a:t> </a:t>
            </a:r>
            <a:r>
              <a:rPr lang="en-US" sz="2200" i="1" spc="-10" dirty="0" smtClean="0">
                <a:latin typeface="Calibri"/>
                <a:cs typeface="Calibri"/>
              </a:rPr>
              <a:t>Manual</a:t>
            </a:r>
            <a:r>
              <a:rPr lang="en-US" sz="2200" i="1" spc="-15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is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an</a:t>
            </a:r>
            <a:r>
              <a:rPr lang="en-US" sz="2200" spc="-10" dirty="0" smtClean="0">
                <a:latin typeface="Calibri"/>
                <a:cs typeface="Calibri"/>
              </a:rPr>
              <a:t> essential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tool,</a:t>
            </a:r>
            <a:r>
              <a:rPr lang="en-US" sz="2200" spc="10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published</a:t>
            </a:r>
            <a:r>
              <a:rPr lang="en-US" sz="2200" spc="-5" dirty="0" smtClean="0">
                <a:latin typeface="Calibri"/>
                <a:cs typeface="Calibri"/>
              </a:rPr>
              <a:t> annually </a:t>
            </a:r>
            <a:r>
              <a:rPr lang="en-US" sz="2200" spc="-484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by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5" dirty="0" smtClean="0">
                <a:latin typeface="Calibri"/>
                <a:cs typeface="Calibri"/>
              </a:rPr>
              <a:t>LexisNexis</a:t>
            </a:r>
            <a:r>
              <a:rPr lang="en-US" sz="2200" spc="4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and</a:t>
            </a:r>
            <a:r>
              <a:rPr lang="en-US" sz="2200" spc="-20" dirty="0" smtClean="0">
                <a:latin typeface="Calibri"/>
                <a:cs typeface="Calibri"/>
              </a:rPr>
              <a:t> </a:t>
            </a:r>
            <a:r>
              <a:rPr lang="en-US" sz="2200" spc="-15" dirty="0" smtClean="0">
                <a:latin typeface="Calibri"/>
                <a:cs typeface="Calibri"/>
              </a:rPr>
              <a:t>available at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the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5" dirty="0" smtClean="0">
                <a:latin typeface="Calibri"/>
                <a:cs typeface="Calibri"/>
              </a:rPr>
              <a:t>San</a:t>
            </a:r>
            <a:r>
              <a:rPr lang="en-US" sz="2200" spc="5" dirty="0" smtClean="0">
                <a:latin typeface="Calibri"/>
                <a:cs typeface="Calibri"/>
              </a:rPr>
              <a:t> </a:t>
            </a:r>
            <a:r>
              <a:rPr lang="en-US" sz="2200" spc="-15" dirty="0" smtClean="0">
                <a:latin typeface="Calibri"/>
                <a:cs typeface="Calibri"/>
              </a:rPr>
              <a:t>Francisco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10" dirty="0" smtClean="0">
                <a:latin typeface="Calibri"/>
                <a:cs typeface="Calibri"/>
              </a:rPr>
              <a:t>Law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  <a:r>
              <a:rPr lang="en-US" sz="2200" spc="-30" dirty="0" smtClean="0">
                <a:latin typeface="Calibri"/>
                <a:cs typeface="Calibri"/>
              </a:rPr>
              <a:t>Library.</a:t>
            </a:r>
            <a:endParaRPr lang="en-US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098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960" y="246568"/>
            <a:ext cx="7543800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Representation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40" dirty="0"/>
              <a:t>Vets:</a:t>
            </a:r>
            <a:r>
              <a:rPr spc="-10" dirty="0"/>
              <a:t> </a:t>
            </a:r>
            <a:r>
              <a:rPr spc="-10" dirty="0" smtClean="0"/>
              <a:t>Accreditation</a:t>
            </a:r>
            <a:r>
              <a:rPr spc="-15" dirty="0" smtClean="0"/>
              <a:t>.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822960" y="2590800"/>
            <a:ext cx="7933690" cy="23083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ts val="2915"/>
              </a:lnSpc>
              <a:spcBef>
                <a:spcPts val="100"/>
              </a:spcBef>
              <a:buClr>
                <a:srgbClr val="C0504D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120" dirty="0">
                <a:latin typeface="Calibri"/>
                <a:cs typeface="Calibri"/>
              </a:rPr>
              <a:t>To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assist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veteran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with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claim </a:t>
            </a:r>
            <a:r>
              <a:rPr sz="2700" spc="-20" dirty="0">
                <a:latin typeface="Calibri"/>
                <a:cs typeface="Calibri"/>
              </a:rPr>
              <a:t>for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benefits,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you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i="1" spc="-20" dirty="0">
                <a:latin typeface="Calibri"/>
                <a:cs typeface="Calibri"/>
              </a:rPr>
              <a:t>must</a:t>
            </a:r>
            <a:endParaRPr sz="2700" dirty="0">
              <a:latin typeface="Calibri"/>
              <a:cs typeface="Calibri"/>
            </a:endParaRPr>
          </a:p>
          <a:p>
            <a:pPr marL="332105">
              <a:lnSpc>
                <a:spcPts val="2915"/>
              </a:lnSpc>
            </a:pPr>
            <a:r>
              <a:rPr sz="2700" spc="-5" dirty="0">
                <a:latin typeface="Calibri"/>
                <a:cs typeface="Calibri"/>
              </a:rPr>
              <a:t>be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accredited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</a:t>
            </a:r>
            <a:r>
              <a:rPr sz="2700" spc="-5" dirty="0">
                <a:latin typeface="Calibri"/>
                <a:cs typeface="Calibri"/>
              </a:rPr>
              <a:t> the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VA.</a:t>
            </a:r>
            <a:r>
              <a:rPr sz="2700" spc="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38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45" dirty="0">
                <a:latin typeface="Calibri"/>
                <a:cs typeface="Calibri"/>
              </a:rPr>
              <a:t>C.F.R.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§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14.626,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et </a:t>
            </a:r>
            <a:r>
              <a:rPr sz="2700" spc="-5" dirty="0">
                <a:latin typeface="Calibri"/>
                <a:cs typeface="Calibri"/>
              </a:rPr>
              <a:t>seq</a:t>
            </a:r>
            <a:r>
              <a:rPr sz="2700" spc="-5" dirty="0" smtClean="0">
                <a:latin typeface="Calibri"/>
                <a:cs typeface="Calibri"/>
              </a:rPr>
              <a:t>.</a:t>
            </a:r>
            <a:endParaRPr lang="en-US" sz="2700" spc="-5" dirty="0" smtClean="0">
              <a:latin typeface="Calibri"/>
              <a:cs typeface="Calibri"/>
            </a:endParaRPr>
          </a:p>
          <a:p>
            <a:pPr marL="332105">
              <a:lnSpc>
                <a:spcPts val="2915"/>
              </a:lnSpc>
            </a:pPr>
            <a:endParaRPr sz="2700" dirty="0">
              <a:latin typeface="Calibri"/>
              <a:cs typeface="Calibri"/>
            </a:endParaRPr>
          </a:p>
          <a:p>
            <a:pPr marL="332740" marR="498475" indent="-320040">
              <a:lnSpc>
                <a:spcPts val="2590"/>
              </a:lnSpc>
              <a:spcBef>
                <a:spcPts val="675"/>
              </a:spcBef>
              <a:buClr>
                <a:srgbClr val="C0504D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15" dirty="0">
                <a:latin typeface="Calibri"/>
                <a:cs typeface="Calibri"/>
              </a:rPr>
              <a:t>There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no </a:t>
            </a:r>
            <a:r>
              <a:rPr sz="2700" spc="-15" dirty="0">
                <a:latin typeface="Calibri"/>
                <a:cs typeface="Calibri"/>
              </a:rPr>
              <a:t>cost, </a:t>
            </a:r>
            <a:r>
              <a:rPr sz="2700" spc="-5" dirty="0">
                <a:latin typeface="Calibri"/>
                <a:cs typeface="Calibri"/>
              </a:rPr>
              <a:t>but </a:t>
            </a:r>
            <a:r>
              <a:rPr sz="2700" spc="-15" dirty="0">
                <a:latin typeface="Calibri"/>
                <a:cs typeface="Calibri"/>
              </a:rPr>
              <a:t>there </a:t>
            </a:r>
            <a:r>
              <a:rPr sz="2700" dirty="0">
                <a:latin typeface="Calibri"/>
                <a:cs typeface="Calibri"/>
              </a:rPr>
              <a:t>is an </a:t>
            </a:r>
            <a:r>
              <a:rPr sz="2700" spc="-10" dirty="0">
                <a:latin typeface="Calibri"/>
                <a:cs typeface="Calibri"/>
              </a:rPr>
              <a:t>application </a:t>
            </a:r>
            <a:r>
              <a:rPr sz="2700" spc="-15" dirty="0">
                <a:latin typeface="Calibri"/>
                <a:cs typeface="Calibri"/>
              </a:rPr>
              <a:t>process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and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continuing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education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requirements</a:t>
            </a:r>
            <a:r>
              <a:rPr sz="2700" spc="-15" dirty="0" smtClean="0">
                <a:latin typeface="Calibri"/>
                <a:cs typeface="Calibri"/>
              </a:rPr>
              <a:t>.</a:t>
            </a:r>
            <a:endParaRPr lang="en-US" sz="2700" spc="-15" dirty="0" smtClean="0">
              <a:latin typeface="Calibri"/>
              <a:cs typeface="Calibri"/>
            </a:endParaRPr>
          </a:p>
          <a:p>
            <a:pPr marL="12700" marR="498475">
              <a:lnSpc>
                <a:spcPts val="2590"/>
              </a:lnSpc>
              <a:spcBef>
                <a:spcPts val="675"/>
              </a:spcBef>
              <a:buClr>
                <a:srgbClr val="C0504D"/>
              </a:buClr>
              <a:buSzPct val="59259"/>
              <a:tabLst>
                <a:tab pos="332105" algn="l"/>
                <a:tab pos="332740" algn="l"/>
              </a:tabLst>
            </a:pPr>
            <a:endParaRPr lang="en-US" sz="2700" spc="-15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6151" y="3119426"/>
            <a:ext cx="350944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Questions?</a:t>
            </a:r>
            <a:endParaRPr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728577"/>
            <a:ext cx="776681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</a:t>
            </a:r>
            <a:r>
              <a:rPr sz="3600" dirty="0"/>
              <a:t>a</a:t>
            </a:r>
            <a:r>
              <a:rPr sz="3600" spc="-5" dirty="0"/>
              <a:t>s</a:t>
            </a:r>
            <a:r>
              <a:rPr sz="3600" dirty="0"/>
              <a:t>ic</a:t>
            </a:r>
            <a:r>
              <a:rPr sz="3600" spc="10" dirty="0"/>
              <a:t> </a:t>
            </a:r>
            <a:r>
              <a:rPr sz="3600" spc="-5" dirty="0"/>
              <a:t>e</a:t>
            </a:r>
            <a:r>
              <a:rPr sz="3600" dirty="0"/>
              <a:t>li</a:t>
            </a:r>
            <a:r>
              <a:rPr sz="3600" spc="-10" dirty="0"/>
              <a:t>g</a:t>
            </a:r>
            <a:r>
              <a:rPr sz="3600" dirty="0"/>
              <a:t>ibili</a:t>
            </a:r>
            <a:r>
              <a:rPr sz="3600" spc="-10" dirty="0"/>
              <a:t>t</a:t>
            </a:r>
            <a:r>
              <a:rPr sz="3600" dirty="0"/>
              <a:t>y:</a:t>
            </a:r>
            <a:r>
              <a:rPr sz="3600" spc="-30" dirty="0"/>
              <a:t> </a:t>
            </a:r>
            <a:r>
              <a:rPr sz="3600" dirty="0">
                <a:latin typeface="MS PGothic"/>
                <a:cs typeface="MS PGothic"/>
              </a:rPr>
              <a:t>“</a:t>
            </a:r>
            <a:r>
              <a:rPr sz="3600" spc="-185" dirty="0"/>
              <a:t>V</a:t>
            </a:r>
            <a:r>
              <a:rPr sz="3600" spc="-30" dirty="0"/>
              <a:t>e</a:t>
            </a:r>
            <a:r>
              <a:rPr sz="3600" spc="-45" dirty="0"/>
              <a:t>t</a:t>
            </a:r>
            <a:r>
              <a:rPr sz="3600" spc="-5" dirty="0"/>
              <a:t>e</a:t>
            </a:r>
            <a:r>
              <a:rPr sz="3600" spc="-70" dirty="0"/>
              <a:t>r</a:t>
            </a:r>
            <a:r>
              <a:rPr sz="3600" dirty="0"/>
              <a:t>an</a:t>
            </a:r>
            <a:r>
              <a:rPr sz="3600" dirty="0">
                <a:latin typeface="MS PGothic"/>
                <a:cs typeface="MS PGothic"/>
              </a:rPr>
              <a:t>”</a:t>
            </a:r>
            <a:r>
              <a:rPr sz="3600" spc="-305" dirty="0">
                <a:latin typeface="MS PGothic"/>
                <a:cs typeface="MS PGothic"/>
              </a:rPr>
              <a:t> </a:t>
            </a:r>
            <a:r>
              <a:rPr sz="3600" spc="-40" dirty="0"/>
              <a:t>s</a:t>
            </a:r>
            <a:r>
              <a:rPr sz="3600" spc="-55" dirty="0"/>
              <a:t>t</a:t>
            </a:r>
            <a:r>
              <a:rPr sz="3600" spc="-35" dirty="0"/>
              <a:t>a</a:t>
            </a:r>
            <a:r>
              <a:rPr sz="3600" spc="-10" dirty="0"/>
              <a:t>t</a:t>
            </a:r>
            <a:r>
              <a:rPr sz="3600" dirty="0"/>
              <a:t>us</a:t>
            </a:r>
            <a:endParaRPr sz="3600" dirty="0">
              <a:latin typeface="MS PGothic"/>
              <a:cs typeface="MS P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6" y="1905000"/>
            <a:ext cx="7919214" cy="36644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2105" marR="628015" indent="-320040">
              <a:lnSpc>
                <a:spcPts val="2400"/>
              </a:lnSpc>
              <a:spcBef>
                <a:spcPts val="675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Federal</a:t>
            </a:r>
            <a:r>
              <a:rPr sz="2500" spc="-15" dirty="0">
                <a:latin typeface="Calibri"/>
                <a:cs typeface="Calibri"/>
              </a:rPr>
              <a:t>: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Army,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Navy,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Air </a:t>
            </a:r>
            <a:r>
              <a:rPr sz="2500" spc="-15" dirty="0">
                <a:latin typeface="Calibri"/>
                <a:cs typeface="Calibri"/>
              </a:rPr>
              <a:t>Force,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Marines,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Coast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Guard.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National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Guard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only if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federalized.</a:t>
            </a:r>
            <a:endParaRPr sz="25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14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  <a:tab pos="1382395" algn="l"/>
              </a:tabLst>
            </a:pPr>
            <a:r>
              <a:rPr sz="25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Active</a:t>
            </a:r>
            <a:r>
              <a:rPr sz="2500" spc="-10" dirty="0">
                <a:latin typeface="Calibri"/>
                <a:cs typeface="Calibri"/>
              </a:rPr>
              <a:t>:	Reserve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only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if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mobilized.</a:t>
            </a:r>
            <a:endParaRPr sz="25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10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Honorable</a:t>
            </a:r>
            <a:r>
              <a:rPr sz="25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2500" b="1" spc="-5" dirty="0">
                <a:latin typeface="Calibri"/>
                <a:cs typeface="Calibri"/>
              </a:rPr>
              <a:t>:</a:t>
            </a:r>
            <a:endParaRPr sz="2500" dirty="0">
              <a:latin typeface="Calibri"/>
              <a:cs typeface="Calibri"/>
            </a:endParaRPr>
          </a:p>
          <a:p>
            <a:pPr marL="652145" marR="248285" indent="-274320">
              <a:lnSpc>
                <a:spcPts val="2110"/>
              </a:lnSpc>
              <a:spcBef>
                <a:spcPts val="59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latin typeface="MS PGothic"/>
                <a:cs typeface="MS PGothic"/>
              </a:rPr>
              <a:t>“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person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has served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the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active </a:t>
            </a:r>
            <a:r>
              <a:rPr sz="2200" spc="-25" dirty="0">
                <a:latin typeface="Calibri"/>
                <a:cs typeface="Calibri"/>
              </a:rPr>
              <a:t>military,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naval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air </a:t>
            </a:r>
            <a:r>
              <a:rPr sz="2200" dirty="0">
                <a:latin typeface="Calibri"/>
                <a:cs typeface="Calibri"/>
              </a:rPr>
              <a:t> service,</a:t>
            </a:r>
            <a:r>
              <a:rPr sz="2200" spc="-5" dirty="0">
                <a:latin typeface="Calibri"/>
                <a:cs typeface="Calibri"/>
              </a:rPr>
              <a:t> and who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discharged under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conditions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other</a:t>
            </a:r>
            <a:r>
              <a:rPr sz="2200" i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than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dishonorable.</a:t>
            </a:r>
            <a:r>
              <a:rPr sz="2200" spc="-10" dirty="0">
                <a:latin typeface="MS PGothic"/>
                <a:cs typeface="MS PGothic"/>
              </a:rPr>
              <a:t>”</a:t>
            </a:r>
            <a:r>
              <a:rPr sz="2200" spc="-5" dirty="0">
                <a:latin typeface="MS PGothic"/>
                <a:cs typeface="MS PGothic"/>
              </a:rPr>
              <a:t> </a:t>
            </a:r>
            <a:r>
              <a:rPr sz="2200" spc="-10" dirty="0">
                <a:latin typeface="Calibri"/>
                <a:cs typeface="Calibri"/>
              </a:rPr>
              <a:t>(38 USC </a:t>
            </a:r>
            <a:r>
              <a:rPr sz="2200" spc="-5" dirty="0">
                <a:latin typeface="Calibri"/>
                <a:cs typeface="Calibri"/>
              </a:rPr>
              <a:t>§ 101, 38 CFR § 3.12(a, </a:t>
            </a:r>
            <a:r>
              <a:rPr sz="2200" spc="-10" dirty="0">
                <a:latin typeface="Calibri"/>
                <a:cs typeface="Calibri"/>
              </a:rPr>
              <a:t>d), </a:t>
            </a:r>
            <a:r>
              <a:rPr sz="2200" spc="-5" dirty="0">
                <a:latin typeface="Calibri"/>
                <a:cs typeface="Calibri"/>
              </a:rPr>
              <a:t>emphasis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added.)</a:t>
            </a:r>
            <a:endParaRPr sz="22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5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2500" b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5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statutory bars</a:t>
            </a:r>
            <a:r>
              <a:rPr sz="2500" spc="-15" dirty="0">
                <a:latin typeface="Calibri"/>
                <a:cs typeface="Calibri"/>
              </a:rPr>
              <a:t>: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38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CFR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§ 3.12(b,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c)</a:t>
            </a:r>
            <a:endParaRPr sz="2500" dirty="0">
              <a:latin typeface="Calibri"/>
              <a:cs typeface="Calibri"/>
            </a:endParaRPr>
          </a:p>
          <a:p>
            <a:pPr marL="652780" marR="5080" indent="-274320">
              <a:lnSpc>
                <a:spcPts val="2110"/>
              </a:lnSpc>
              <a:spcBef>
                <a:spcPts val="600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2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libri"/>
                <a:cs typeface="Calibri"/>
              </a:rPr>
              <a:t>Conscientious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objector,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general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court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martial,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deserter,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AWOL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&gt;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180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days</a:t>
            </a:r>
            <a:r>
              <a:rPr sz="2200" spc="-5" dirty="0">
                <a:latin typeface="Calibri"/>
                <a:cs typeface="Calibri"/>
              </a:rPr>
              <a:t> unless </a:t>
            </a:r>
            <a:r>
              <a:rPr sz="2200" spc="-15" dirty="0">
                <a:latin typeface="Calibri"/>
                <a:cs typeface="Calibri"/>
              </a:rPr>
              <a:t>mitigated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62345"/>
            <a:ext cx="753821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5" dirty="0"/>
              <a:t>VA</a:t>
            </a:r>
            <a:r>
              <a:rPr spc="-20" dirty="0"/>
              <a:t> </a:t>
            </a:r>
            <a:r>
              <a:rPr spc="-15" dirty="0"/>
              <a:t>Character</a:t>
            </a:r>
            <a:r>
              <a:rPr spc="-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Discharge</a:t>
            </a:r>
            <a:r>
              <a:rPr dirty="0"/>
              <a:t> </a:t>
            </a:r>
            <a:r>
              <a:rPr spc="-10" dirty="0"/>
              <a:t>evaluation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905000"/>
            <a:ext cx="7942580" cy="3690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4175" indent="-320675">
              <a:lnSpc>
                <a:spcPts val="2160"/>
              </a:lnSpc>
              <a:spcBef>
                <a:spcPts val="95"/>
              </a:spcBef>
              <a:buClr>
                <a:srgbClr val="C0504D"/>
              </a:buClr>
              <a:buSzPct val="57500"/>
              <a:buFont typeface="Wingdings"/>
              <a:buChar char=""/>
              <a:tabLst>
                <a:tab pos="384175" algn="l"/>
                <a:tab pos="384810" algn="l"/>
              </a:tabLst>
            </a:pPr>
            <a:r>
              <a:rPr sz="2000" i="1" spc="-15" dirty="0">
                <a:latin typeface="MS PGothic"/>
                <a:cs typeface="MS PGothic"/>
              </a:rPr>
              <a:t>“</a:t>
            </a:r>
            <a:r>
              <a:rPr sz="1900" i="1" spc="-15" dirty="0">
                <a:latin typeface="Calibri"/>
                <a:cs typeface="Calibri"/>
              </a:rPr>
              <a:t>Discharged</a:t>
            </a:r>
            <a:r>
              <a:rPr sz="1900" i="1" spc="40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or</a:t>
            </a:r>
            <a:r>
              <a:rPr sz="1900" i="1" spc="10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released</a:t>
            </a:r>
            <a:r>
              <a:rPr sz="1900" i="1" spc="5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under</a:t>
            </a:r>
            <a:r>
              <a:rPr sz="1900" i="1" spc="3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conditions</a:t>
            </a:r>
            <a:r>
              <a:rPr sz="1900" i="1" spc="1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other</a:t>
            </a:r>
            <a:r>
              <a:rPr sz="1900" i="1" spc="20" dirty="0">
                <a:latin typeface="Calibri"/>
                <a:cs typeface="Calibri"/>
              </a:rPr>
              <a:t> </a:t>
            </a:r>
            <a:r>
              <a:rPr sz="1900" i="1" spc="-5" dirty="0">
                <a:latin typeface="Calibri"/>
                <a:cs typeface="Calibri"/>
              </a:rPr>
              <a:t>than</a:t>
            </a:r>
            <a:r>
              <a:rPr sz="1900" i="1" spc="15" dirty="0">
                <a:latin typeface="Calibri"/>
                <a:cs typeface="Calibri"/>
              </a:rPr>
              <a:t> </a:t>
            </a:r>
            <a:r>
              <a:rPr sz="1900" i="1" spc="-15" dirty="0">
                <a:latin typeface="Calibri"/>
                <a:cs typeface="Calibri"/>
              </a:rPr>
              <a:t>dishonorable.</a:t>
            </a:r>
            <a:r>
              <a:rPr sz="2000" i="1" spc="-15" dirty="0">
                <a:latin typeface="MS PGothic"/>
                <a:cs typeface="MS PGothic"/>
              </a:rPr>
              <a:t>”</a:t>
            </a:r>
            <a:r>
              <a:rPr sz="2000" i="1" spc="-135" dirty="0">
                <a:latin typeface="MS PGothic"/>
                <a:cs typeface="MS PGothic"/>
              </a:rPr>
              <a:t> </a:t>
            </a:r>
            <a:r>
              <a:rPr sz="1900" i="1" spc="-5" dirty="0">
                <a:latin typeface="Calibri"/>
                <a:cs typeface="Calibri"/>
              </a:rPr>
              <a:t>38</a:t>
            </a:r>
            <a:r>
              <a:rPr sz="1900" i="1" spc="10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USC</a:t>
            </a:r>
            <a:r>
              <a:rPr sz="1900" i="1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§</a:t>
            </a:r>
            <a:endParaRPr sz="1900" dirty="0">
              <a:latin typeface="Calibri"/>
              <a:cs typeface="Calibri"/>
            </a:endParaRPr>
          </a:p>
          <a:p>
            <a:pPr marL="3839210">
              <a:lnSpc>
                <a:spcPts val="2039"/>
              </a:lnSpc>
            </a:pPr>
            <a:r>
              <a:rPr sz="1900" i="1" spc="-10" dirty="0">
                <a:latin typeface="Calibri"/>
                <a:cs typeface="Calibri"/>
              </a:rPr>
              <a:t>101(2)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Calibri"/>
              <a:cs typeface="Calibri"/>
            </a:endParaRPr>
          </a:p>
          <a:p>
            <a:pPr marL="332740" indent="-320040">
              <a:lnSpc>
                <a:spcPts val="3595"/>
              </a:lnSpc>
              <a:buClr>
                <a:srgbClr val="C0504D"/>
              </a:buClr>
              <a:buSzPct val="60000"/>
              <a:buFont typeface="Wingdings"/>
              <a:buChar char=""/>
              <a:tabLst>
                <a:tab pos="332740" algn="l"/>
              </a:tabLst>
            </a:pPr>
            <a:r>
              <a:rPr sz="3000" spc="-20" dirty="0">
                <a:latin typeface="Calibri"/>
                <a:cs typeface="Calibri"/>
              </a:rPr>
              <a:t>Characters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service:</a:t>
            </a:r>
            <a:endParaRPr sz="3000" dirty="0">
              <a:latin typeface="Calibri"/>
              <a:cs typeface="Calibri"/>
            </a:endParaRPr>
          </a:p>
          <a:p>
            <a:pPr marL="377825">
              <a:lnSpc>
                <a:spcPts val="3105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4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Honorable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ts val="3095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7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General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(under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honorable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conditions)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ts val="3095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8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Other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Honorable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or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Undesirable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ts val="3095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Bad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Conduct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ts val="3095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Dishonorable</a:t>
            </a:r>
            <a:endParaRPr sz="2600" dirty="0">
              <a:latin typeface="Calibri"/>
              <a:cs typeface="Calibri"/>
            </a:endParaRPr>
          </a:p>
          <a:p>
            <a:pPr marL="377825">
              <a:lnSpc>
                <a:spcPts val="3110"/>
              </a:lnSpc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3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Uncharacterized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757868"/>
            <a:ext cx="59380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/>
              <a:t>Pension:</a:t>
            </a:r>
            <a:r>
              <a:rPr sz="4400" spc="-75" dirty="0"/>
              <a:t> </a:t>
            </a:r>
            <a:r>
              <a:rPr sz="4400" spc="-5" dirty="0"/>
              <a:t>Eligibility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3256" y="1905000"/>
            <a:ext cx="7614284" cy="4408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45"/>
              </a:lnSpc>
              <a:spcBef>
                <a:spcPts val="9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39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“Veteran”</a:t>
            </a:r>
            <a:r>
              <a:rPr sz="22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status</a:t>
            </a:r>
            <a:r>
              <a:rPr sz="2200" spc="-20" dirty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395"/>
              </a:lnSpc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39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Time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sz="2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2200" dirty="0">
                <a:latin typeface="Calibri"/>
                <a:cs typeface="Calibri"/>
              </a:rPr>
              <a:t>:</a:t>
            </a:r>
          </a:p>
          <a:p>
            <a:pPr marL="561340" indent="-228600">
              <a:lnSpc>
                <a:spcPts val="2300"/>
              </a:lnSpc>
              <a:buClr>
                <a:srgbClr val="C0504D"/>
              </a:buClr>
              <a:buSzPct val="75000"/>
              <a:buFont typeface="Wingdings"/>
              <a:buChar char=""/>
              <a:tabLst>
                <a:tab pos="561340" algn="l"/>
              </a:tabLst>
            </a:pPr>
            <a:r>
              <a:rPr sz="2200" dirty="0">
                <a:latin typeface="Calibri"/>
                <a:cs typeface="Calibri"/>
              </a:rPr>
              <a:t>Prior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1980:</a:t>
            </a:r>
            <a:endParaRPr sz="2200" dirty="0">
              <a:latin typeface="Calibri"/>
              <a:cs typeface="Calibri"/>
            </a:endParaRPr>
          </a:p>
          <a:p>
            <a:pPr marL="1018540" lvl="1" indent="-228600">
              <a:lnSpc>
                <a:spcPts val="2300"/>
              </a:lnSpc>
              <a:buClr>
                <a:srgbClr val="9BBA58"/>
              </a:buClr>
              <a:buSzPct val="75000"/>
              <a:buFont typeface="Wingdings"/>
              <a:buChar char=""/>
              <a:tabLst>
                <a:tab pos="1018540" algn="l"/>
              </a:tabLst>
            </a:pPr>
            <a:r>
              <a:rPr sz="2200" spc="-5" dirty="0">
                <a:latin typeface="Calibri"/>
                <a:cs typeface="Calibri"/>
              </a:rPr>
              <a:t>90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days</a:t>
            </a:r>
            <a:endParaRPr sz="2200" dirty="0">
              <a:latin typeface="Calibri"/>
              <a:cs typeface="Calibri"/>
            </a:endParaRPr>
          </a:p>
          <a:p>
            <a:pPr marL="561340" indent="-228600">
              <a:lnSpc>
                <a:spcPts val="2300"/>
              </a:lnSpc>
              <a:buClr>
                <a:srgbClr val="C0504D"/>
              </a:buClr>
              <a:buSzPct val="75000"/>
              <a:buFont typeface="Wingdings"/>
              <a:buChar char=""/>
              <a:tabLst>
                <a:tab pos="561340" algn="l"/>
              </a:tabLst>
            </a:pPr>
            <a:r>
              <a:rPr sz="2200" spc="-10" dirty="0">
                <a:latin typeface="Calibri"/>
                <a:cs typeface="Calibri"/>
              </a:rPr>
              <a:t>Since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September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1980</a:t>
            </a:r>
            <a:endParaRPr sz="2200" dirty="0">
              <a:latin typeface="Calibri"/>
              <a:cs typeface="Calibri"/>
            </a:endParaRPr>
          </a:p>
          <a:p>
            <a:pPr marL="1018540" lvl="1" indent="-228600">
              <a:lnSpc>
                <a:spcPts val="2250"/>
              </a:lnSpc>
              <a:buClr>
                <a:srgbClr val="9BBA58"/>
              </a:buClr>
              <a:buSzPct val="75000"/>
              <a:buFont typeface="Wingdings"/>
              <a:buChar char=""/>
              <a:tabLst>
                <a:tab pos="1018540" algn="l"/>
              </a:tabLst>
            </a:pPr>
            <a:r>
              <a:rPr sz="2200" spc="-35" dirty="0">
                <a:latin typeface="Calibri"/>
                <a:cs typeface="Calibri"/>
              </a:rPr>
              <a:t>At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least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24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continuous months,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</a:p>
          <a:p>
            <a:pPr marL="1018540" lvl="1" indent="-228600">
              <a:lnSpc>
                <a:spcPts val="2245"/>
              </a:lnSpc>
              <a:buClr>
                <a:srgbClr val="9BBA58"/>
              </a:buClr>
              <a:buSzPct val="75000"/>
              <a:buFont typeface="Wingdings"/>
              <a:buChar char=""/>
              <a:tabLst>
                <a:tab pos="1018540" algn="l"/>
              </a:tabLst>
            </a:pPr>
            <a:r>
              <a:rPr sz="2200" spc="-5" dirty="0">
                <a:latin typeface="Calibri"/>
                <a:cs typeface="Calibri"/>
              </a:rPr>
              <a:t>Completion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time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ordered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active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duty,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</a:p>
          <a:p>
            <a:pPr marL="1018540" lvl="1" indent="-228600">
              <a:lnSpc>
                <a:spcPts val="2345"/>
              </a:lnSpc>
              <a:buClr>
                <a:srgbClr val="9BBA58"/>
              </a:buClr>
              <a:buSzPct val="75000"/>
              <a:buFont typeface="Wingdings"/>
              <a:buChar char=""/>
              <a:tabLst>
                <a:tab pos="1018540" algn="l"/>
              </a:tabLst>
            </a:pPr>
            <a:r>
              <a:rPr sz="2200" spc="-5" dirty="0">
                <a:latin typeface="Calibri"/>
                <a:cs typeface="Calibri"/>
              </a:rPr>
              <a:t>Compensable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service-connected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disability.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35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Disabled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561340" indent="-228600">
              <a:lnSpc>
                <a:spcPts val="2350"/>
              </a:lnSpc>
              <a:buClr>
                <a:srgbClr val="C0504D"/>
              </a:buClr>
              <a:buSzPct val="75000"/>
              <a:buFont typeface="Wingdings"/>
              <a:buChar char=""/>
              <a:tabLst>
                <a:tab pos="561340" algn="l"/>
              </a:tabLst>
            </a:pPr>
            <a:r>
              <a:rPr sz="2200" spc="-15" dirty="0">
                <a:latin typeface="Calibri"/>
                <a:cs typeface="Calibri"/>
              </a:rPr>
              <a:t>Permanently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disabled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10" dirty="0">
                <a:latin typeface="Calibri"/>
                <a:cs typeface="Calibri"/>
              </a:rPr>
              <a:t>reason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(SSI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usually </a:t>
            </a:r>
            <a:r>
              <a:rPr sz="2200" spc="-10" dirty="0">
                <a:latin typeface="Calibri"/>
                <a:cs typeface="Calibri"/>
              </a:rPr>
              <a:t>sufficient),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</a:p>
          <a:p>
            <a:pPr marL="561340" indent="-228600">
              <a:lnSpc>
                <a:spcPts val="2400"/>
              </a:lnSpc>
              <a:buClr>
                <a:srgbClr val="C0504D"/>
              </a:buClr>
              <a:buSzPct val="75000"/>
              <a:buFont typeface="Wingdings"/>
              <a:buChar char=""/>
              <a:tabLst>
                <a:tab pos="561340" algn="l"/>
              </a:tabLst>
            </a:pPr>
            <a:r>
              <a:rPr sz="2200" spc="-35" dirty="0">
                <a:latin typeface="Calibri"/>
                <a:cs typeface="Calibri"/>
              </a:rPr>
              <a:t>At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65 </a:t>
            </a:r>
            <a:r>
              <a:rPr sz="2200" spc="-15" dirty="0">
                <a:latin typeface="Calibri"/>
                <a:cs typeface="Calibri"/>
              </a:rPr>
              <a:t>years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old.</a:t>
            </a:r>
            <a:endParaRPr sz="2200" dirty="0">
              <a:latin typeface="Calibri"/>
              <a:cs typeface="Calibri"/>
            </a:endParaRPr>
          </a:p>
          <a:p>
            <a:pPr marL="287020" marR="102870" indent="-274320">
              <a:lnSpc>
                <a:spcPct val="70000"/>
              </a:lnSpc>
              <a:spcBef>
                <a:spcPts val="695"/>
              </a:spcBef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2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Low-income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monthly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income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$1,097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(current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pension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rate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</a:t>
            </a:r>
            <a:r>
              <a:rPr sz="2200" dirty="0">
                <a:latin typeface="Calibri"/>
                <a:cs typeface="Calibri"/>
              </a:rPr>
              <a:t> 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12/01/17);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assets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under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~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$70k.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Income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can</a:t>
            </a:r>
            <a:r>
              <a:rPr sz="2200" spc="-5" dirty="0">
                <a:latin typeface="Calibri"/>
                <a:cs typeface="Calibri"/>
              </a:rPr>
              <a:t> 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offset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some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expenses,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some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exempt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assets.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445"/>
              </a:lnSpc>
            </a:pPr>
            <a:r>
              <a:rPr sz="1500" spc="3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500" spc="415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Wartime</a:t>
            </a:r>
            <a:r>
              <a:rPr sz="2200" b="1" u="sng" spc="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At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least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</a:t>
            </a:r>
            <a:r>
              <a:rPr sz="2200" spc="-5" dirty="0">
                <a:latin typeface="Calibri"/>
                <a:cs typeface="Calibri"/>
              </a:rPr>
              <a:t> during a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declared wartime.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681668"/>
            <a:ext cx="43378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0" dirty="0"/>
              <a:t>P</a:t>
            </a:r>
            <a:r>
              <a:rPr sz="4400" spc="5" dirty="0"/>
              <a:t>ens</a:t>
            </a:r>
            <a:r>
              <a:rPr sz="4400" dirty="0"/>
              <a:t>i</a:t>
            </a:r>
            <a:r>
              <a:rPr sz="4400" spc="5" dirty="0"/>
              <a:t>o</a:t>
            </a:r>
            <a:r>
              <a:rPr sz="4400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6630" y="2057400"/>
            <a:ext cx="284289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" dirty="0">
                <a:latin typeface="Calibri"/>
                <a:cs typeface="Calibri"/>
              </a:rPr>
              <a:t>Wartime</a:t>
            </a:r>
            <a:r>
              <a:rPr sz="2900" spc="-11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Periods</a:t>
            </a:r>
            <a:endParaRPr sz="29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63627"/>
              </p:ext>
            </p:extLst>
          </p:nvPr>
        </p:nvGraphicFramePr>
        <p:xfrm>
          <a:off x="1447800" y="2819400"/>
          <a:ext cx="6400800" cy="2643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Wartime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period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World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War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December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1941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December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31,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1946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Korean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Conflict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June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27,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1950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January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31,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1955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Vietnam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Era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1964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0170" marR="5041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Vietnam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Era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theater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February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8,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1961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7,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1975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Persian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Gulf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War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August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1990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(TBD)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6" y="757868"/>
            <a:ext cx="47950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828800"/>
            <a:ext cx="7760334" cy="382206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33045" algn="ctr">
              <a:lnSpc>
                <a:spcPct val="100000"/>
              </a:lnSpc>
              <a:spcBef>
                <a:spcPts val="495"/>
              </a:spcBef>
            </a:pPr>
            <a:r>
              <a:rPr sz="1800" dirty="0">
                <a:latin typeface="Calibri"/>
                <a:cs typeface="Calibri"/>
              </a:rPr>
              <a:t>38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USC </a:t>
            </a:r>
            <a:r>
              <a:rPr sz="1800" dirty="0">
                <a:latin typeface="Calibri"/>
                <a:cs typeface="Calibri"/>
              </a:rPr>
              <a:t>§§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1110,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1131</a:t>
            </a:r>
          </a:p>
          <a:p>
            <a:pPr marL="332740" marR="5080" indent="-320040">
              <a:lnSpc>
                <a:spcPct val="100000"/>
              </a:lnSpc>
              <a:spcBef>
                <a:spcPts val="640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" dirty="0">
                <a:latin typeface="Calibri"/>
                <a:cs typeface="Calibri"/>
              </a:rPr>
              <a:t>Compensate reduction </a:t>
            </a:r>
            <a:r>
              <a:rPr sz="2900" dirty="0">
                <a:latin typeface="Calibri"/>
                <a:cs typeface="Calibri"/>
              </a:rPr>
              <a:t>in </a:t>
            </a:r>
            <a:r>
              <a:rPr sz="2900" spc="-5" dirty="0">
                <a:latin typeface="Calibri"/>
                <a:cs typeface="Calibri"/>
              </a:rPr>
              <a:t>earning capacity caused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by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military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service.</a:t>
            </a:r>
          </a:p>
          <a:p>
            <a:pPr marL="332740" marR="142240" indent="-320040">
              <a:lnSpc>
                <a:spcPct val="100000"/>
              </a:lnSpc>
              <a:spcBef>
                <a:spcPts val="69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" dirty="0">
                <a:latin typeface="Calibri"/>
                <a:cs typeface="Calibri"/>
              </a:rPr>
              <a:t>Awarded </a:t>
            </a:r>
            <a:r>
              <a:rPr sz="2900" dirty="0">
                <a:latin typeface="Calibri"/>
                <a:cs typeface="Calibri"/>
              </a:rPr>
              <a:t>on </a:t>
            </a:r>
            <a:r>
              <a:rPr sz="2900" spc="-20" dirty="0">
                <a:latin typeface="Calibri"/>
                <a:cs typeface="Calibri"/>
              </a:rPr>
              <a:t>percentage </a:t>
            </a:r>
            <a:r>
              <a:rPr sz="2900" dirty="0">
                <a:latin typeface="Calibri"/>
                <a:cs typeface="Calibri"/>
              </a:rPr>
              <a:t>basis, 0% – 100% in 10%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increments.</a:t>
            </a:r>
            <a:endParaRPr sz="2900" dirty="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625"/>
              </a:spcBef>
            </a:pPr>
            <a:r>
              <a:rPr sz="1800" spc="20" dirty="0">
                <a:solidFill>
                  <a:srgbClr val="4F81BC"/>
                </a:solidFill>
                <a:latin typeface="Wingdings 2"/>
                <a:cs typeface="Wingdings 2"/>
              </a:rPr>
              <a:t></a:t>
            </a:r>
            <a:r>
              <a:rPr sz="1800" spc="80" dirty="0">
                <a:solidFill>
                  <a:srgbClr val="4F81B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dirty="0">
                <a:latin typeface="Calibri"/>
                <a:cs typeface="Calibri"/>
              </a:rPr>
              <a:t> each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disability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15" dirty="0">
                <a:latin typeface="Calibri"/>
                <a:cs typeface="Calibri"/>
              </a:rPr>
              <a:t> ratable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 each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increment.</a:t>
            </a:r>
            <a:endParaRPr sz="26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670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Calibri"/>
                <a:cs typeface="Calibri"/>
              </a:rPr>
              <a:t>Monthly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payments.</a:t>
            </a:r>
            <a:endParaRPr sz="2900" dirty="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85" dirty="0">
                <a:latin typeface="Calibri"/>
                <a:cs typeface="Calibri"/>
              </a:rPr>
              <a:t>Tax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free.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910268"/>
            <a:ext cx="69286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Compensation:</a:t>
            </a:r>
            <a:r>
              <a:rPr sz="4400" spc="-65" dirty="0"/>
              <a:t> </a:t>
            </a:r>
            <a:r>
              <a:rPr sz="4400" spc="-5" dirty="0"/>
              <a:t>Eligibility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144173"/>
            <a:ext cx="7860030" cy="24066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27685" marR="1810385" indent="-515620">
              <a:lnSpc>
                <a:spcPts val="3420"/>
              </a:lnSpc>
              <a:spcBef>
                <a:spcPts val="26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527685" algn="l"/>
                <a:tab pos="528320" algn="l"/>
                <a:tab pos="3349625" algn="l"/>
              </a:tabLst>
            </a:pPr>
            <a:r>
              <a:rPr sz="2900" b="1" u="sng" spc="-35" dirty="0">
                <a:uFill>
                  <a:solidFill>
                    <a:srgbClr val="000000"/>
                  </a:solidFill>
                </a:uFill>
                <a:latin typeface="MS PGothic"/>
                <a:cs typeface="MS PGothic"/>
              </a:rPr>
              <a:t>“</a:t>
            </a:r>
            <a:r>
              <a:rPr sz="2900"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Veteran</a:t>
            </a:r>
            <a:r>
              <a:rPr sz="2900" b="1" u="sng" spc="-35" dirty="0">
                <a:uFill>
                  <a:solidFill>
                    <a:srgbClr val="000000"/>
                  </a:solidFill>
                </a:uFill>
                <a:latin typeface="MS PGothic"/>
                <a:cs typeface="MS PGothic"/>
              </a:rPr>
              <a:t>”</a:t>
            </a:r>
            <a:r>
              <a:rPr sz="2900" b="1" u="sng" spc="-204" dirty="0">
                <a:uFill>
                  <a:solidFill>
                    <a:srgbClr val="000000"/>
                  </a:solidFill>
                </a:uFill>
                <a:latin typeface="MS PGothic"/>
                <a:cs typeface="MS PGothic"/>
              </a:rPr>
              <a:t> </a:t>
            </a:r>
            <a:r>
              <a:rPr sz="29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status</a:t>
            </a:r>
            <a:r>
              <a:rPr sz="2900" spc="-15" dirty="0">
                <a:latin typeface="Calibri"/>
                <a:cs typeface="Calibri"/>
              </a:rPr>
              <a:t>.	</a:t>
            </a:r>
            <a:r>
              <a:rPr sz="2900" spc="-5" dirty="0">
                <a:latin typeface="Calibri"/>
                <a:cs typeface="Calibri"/>
              </a:rPr>
              <a:t>No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time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service </a:t>
            </a:r>
            <a:r>
              <a:rPr sz="2900" spc="-6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requirements.</a:t>
            </a:r>
            <a:endParaRPr sz="2900">
              <a:latin typeface="Calibri"/>
              <a:cs typeface="Calibri"/>
            </a:endParaRPr>
          </a:p>
          <a:p>
            <a:pPr marL="527685" marR="5080" indent="-515620">
              <a:lnSpc>
                <a:spcPct val="100000"/>
              </a:lnSpc>
              <a:spcBef>
                <a:spcPts val="60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527685" algn="l"/>
                <a:tab pos="528320" algn="l"/>
              </a:tabLst>
            </a:pPr>
            <a:r>
              <a:rPr sz="29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Service </a:t>
            </a:r>
            <a:r>
              <a:rPr sz="2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connection</a:t>
            </a:r>
            <a:r>
              <a:rPr sz="2900" spc="-5" dirty="0">
                <a:latin typeface="Calibri"/>
                <a:cs typeface="Calibri"/>
              </a:rPr>
              <a:t>: </a:t>
            </a:r>
            <a:r>
              <a:rPr sz="2900" spc="-15" dirty="0">
                <a:latin typeface="Calibri"/>
                <a:cs typeface="Calibri"/>
              </a:rPr>
              <a:t>current </a:t>
            </a:r>
            <a:r>
              <a:rPr sz="2900" dirty="0">
                <a:latin typeface="Calibri"/>
                <a:cs typeface="Calibri"/>
              </a:rPr>
              <a:t>disability </a:t>
            </a:r>
            <a:r>
              <a:rPr sz="2900" spc="-10" dirty="0">
                <a:latin typeface="Calibri"/>
                <a:cs typeface="Calibri"/>
              </a:rPr>
              <a:t>incurred </a:t>
            </a:r>
            <a:r>
              <a:rPr sz="2900" dirty="0">
                <a:latin typeface="Calibri"/>
                <a:cs typeface="Calibri"/>
              </a:rPr>
              <a:t>or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aggravated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during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service.</a:t>
            </a:r>
            <a:endParaRPr sz="29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Clr>
                <a:srgbClr val="C0504D"/>
              </a:buClr>
              <a:buSzPct val="60344"/>
              <a:buFont typeface="Wingdings"/>
              <a:buChar char=""/>
              <a:tabLst>
                <a:tab pos="527685" algn="l"/>
                <a:tab pos="528320" algn="l"/>
              </a:tabLst>
            </a:pPr>
            <a:r>
              <a:rPr sz="29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Rating</a:t>
            </a:r>
            <a:r>
              <a:rPr sz="2900" spc="-5" dirty="0">
                <a:latin typeface="Calibri"/>
                <a:cs typeface="Calibri"/>
              </a:rPr>
              <a:t>: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evaluation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present </a:t>
            </a:r>
            <a:r>
              <a:rPr sz="2900" spc="-5" dirty="0">
                <a:latin typeface="Calibri"/>
                <a:cs typeface="Calibri"/>
              </a:rPr>
              <a:t>impairment.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167754"/>
            <a:ext cx="78854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Compensation:</a:t>
            </a:r>
            <a:r>
              <a:rPr sz="4400" spc="-40" dirty="0"/>
              <a:t> </a:t>
            </a:r>
            <a:r>
              <a:rPr lang="en-US" sz="4400" spc="-40" dirty="0" smtClean="0"/>
              <a:t/>
            </a:r>
            <a:br>
              <a:rPr lang="en-US" sz="4400" spc="-40" dirty="0" smtClean="0"/>
            </a:br>
            <a:r>
              <a:rPr sz="4400" dirty="0" smtClean="0"/>
              <a:t>Service</a:t>
            </a:r>
            <a:r>
              <a:rPr sz="4400" spc="10" dirty="0" smtClean="0"/>
              <a:t> </a:t>
            </a:r>
            <a:r>
              <a:rPr sz="4400" spc="-5" dirty="0"/>
              <a:t>connection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387" y="2286000"/>
            <a:ext cx="7418705" cy="234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79730" indent="-32004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5" dirty="0">
                <a:latin typeface="Calibri"/>
                <a:cs typeface="Calibri"/>
              </a:rPr>
              <a:t>viable</a:t>
            </a:r>
            <a:r>
              <a:rPr sz="2400" dirty="0">
                <a:latin typeface="Calibri"/>
                <a:cs typeface="Calibri"/>
              </a:rPr>
              <a:t> claim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service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connected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disability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compensation you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 three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elements: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Clr>
                <a:srgbClr val="C0504D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5" dirty="0">
                <a:latin typeface="Calibri"/>
                <a:cs typeface="Calibri"/>
              </a:rPr>
              <a:t>An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in-service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event, </a:t>
            </a:r>
            <a:r>
              <a:rPr sz="2900" spc="-30" dirty="0">
                <a:latin typeface="Calibri"/>
                <a:cs typeface="Calibri"/>
              </a:rPr>
              <a:t>injury,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or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diagnosis;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plus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</a:t>
            </a: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C0504D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15" dirty="0">
                <a:latin typeface="Calibri"/>
                <a:cs typeface="Calibri"/>
              </a:rPr>
              <a:t>current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disease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or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disability;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</a:t>
            </a: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Clr>
                <a:srgbClr val="C0504D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0" dirty="0">
                <a:latin typeface="Calibri"/>
                <a:cs typeface="Calibri"/>
              </a:rPr>
              <a:t>nexus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between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the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two.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1456</Words>
  <Application>Microsoft Office PowerPoint</Application>
  <PresentationFormat>On-screen Show (4:3)</PresentationFormat>
  <Paragraphs>251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Calibri</vt:lpstr>
      <vt:lpstr>Century Gothic</vt:lpstr>
      <vt:lpstr>Georgia</vt:lpstr>
      <vt:lpstr>Times New Roman</vt:lpstr>
      <vt:lpstr>Wingdings</vt:lpstr>
      <vt:lpstr>Wingdings 2</vt:lpstr>
      <vt:lpstr>Retrospect</vt:lpstr>
      <vt:lpstr>PowerPoint Presentation</vt:lpstr>
      <vt:lpstr>VA Benefits</vt:lpstr>
      <vt:lpstr>Basic eligibility: “Veteran” status</vt:lpstr>
      <vt:lpstr>VA Character of Discharge evaluation</vt:lpstr>
      <vt:lpstr>Pension: Eligibility</vt:lpstr>
      <vt:lpstr>Pension</vt:lpstr>
      <vt:lpstr>Compensation</vt:lpstr>
      <vt:lpstr>Compensation: Eligibility</vt:lpstr>
      <vt:lpstr>Compensation:  Service connection</vt:lpstr>
      <vt:lpstr>Compensation:  In-service injury or illness</vt:lpstr>
      <vt:lpstr>Compensation:  Current disability</vt:lpstr>
      <vt:lpstr>Compensation: “Nexus”</vt:lpstr>
      <vt:lpstr>Compensation Rates:  (as of 1/21/22)</vt:lpstr>
      <vt:lpstr>Compensation Rates</vt:lpstr>
      <vt:lpstr>What is Aide and Attendance?</vt:lpstr>
      <vt:lpstr>What is Aide and Attendance? (continued)</vt:lpstr>
      <vt:lpstr>What is Aide and Attendance? (continued)</vt:lpstr>
      <vt:lpstr>What is Aide and Attendance? (continued)</vt:lpstr>
      <vt:lpstr>Benefits for Dependents</vt:lpstr>
      <vt:lpstr>How to make a claim?</vt:lpstr>
      <vt:lpstr>Administrative Appeals</vt:lpstr>
      <vt:lpstr>Overview Claims Process</vt:lpstr>
      <vt:lpstr>Tips and pointers</vt:lpstr>
      <vt:lpstr>Tips and pointers (cont.)</vt:lpstr>
      <vt:lpstr>Representation of Vets: Accreditation.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bstymacks@iamaw.org</dc:creator>
  <cp:lastModifiedBy>Stymacks Bryan</cp:lastModifiedBy>
  <cp:revision>11</cp:revision>
  <cp:lastPrinted>2022-03-01T04:00:26Z</cp:lastPrinted>
  <dcterms:created xsi:type="dcterms:W3CDTF">2022-03-01T02:51:15Z</dcterms:created>
  <dcterms:modified xsi:type="dcterms:W3CDTF">2022-03-01T04:37:19Z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2018-11-30T00:00:00Z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2022-03-01T00:00:00Z</vt:filetime>
  </property>
</Properties>
</file>